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74" r:id="rId5"/>
  </p:sldMasterIdLst>
  <p:notesMasterIdLst>
    <p:notesMasterId r:id="rId29"/>
  </p:notesMasterIdLst>
  <p:sldIdLst>
    <p:sldId id="9456" r:id="rId6"/>
    <p:sldId id="9457" r:id="rId7"/>
    <p:sldId id="9567" r:id="rId8"/>
    <p:sldId id="9568" r:id="rId9"/>
    <p:sldId id="9570" r:id="rId10"/>
    <p:sldId id="9584" r:id="rId11"/>
    <p:sldId id="9585" r:id="rId12"/>
    <p:sldId id="9588" r:id="rId13"/>
    <p:sldId id="9571" r:id="rId14"/>
    <p:sldId id="9574" r:id="rId15"/>
    <p:sldId id="9573" r:id="rId16"/>
    <p:sldId id="9576" r:id="rId17"/>
    <p:sldId id="9575" r:id="rId18"/>
    <p:sldId id="9577" r:id="rId19"/>
    <p:sldId id="9589" r:id="rId20"/>
    <p:sldId id="9458" r:id="rId21"/>
    <p:sldId id="9460" r:id="rId22"/>
    <p:sldId id="9524" r:id="rId23"/>
    <p:sldId id="9509" r:id="rId24"/>
    <p:sldId id="9510" r:id="rId25"/>
    <p:sldId id="9511" r:id="rId26"/>
    <p:sldId id="9529" r:id="rId27"/>
    <p:sldId id="274" r:id="rId28"/>
  </p:sldIdLst>
  <p:sldSz cx="10807700" cy="7747000"/>
  <p:notesSz cx="10807700" cy="7747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72" userDrawn="1">
          <p15:clr>
            <a:srgbClr val="A4A3A4"/>
          </p15:clr>
        </p15:guide>
        <p15:guide id="2" pos="21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D3C6"/>
    <a:srgbClr val="FFEA4F"/>
    <a:srgbClr val="061121"/>
    <a:srgbClr val="F8DF4B"/>
    <a:srgbClr val="F6E470"/>
    <a:srgbClr val="3288D4"/>
    <a:srgbClr val="0F48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558"/>
  </p:normalViewPr>
  <p:slideViewPr>
    <p:cSldViewPr>
      <p:cViewPr varScale="1">
        <p:scale>
          <a:sx n="60" d="100"/>
          <a:sy n="60" d="100"/>
        </p:scale>
        <p:origin x="732" y="108"/>
      </p:cViewPr>
      <p:guideLst>
        <p:guide orient="horz" pos="2872"/>
        <p:guide pos="215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298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/Relationships>
</file>

<file path=ppt/media/image1.jpg>
</file>

<file path=ppt/media/image10.svg>
</file>

<file path=ppt/media/image11.png>
</file>

<file path=ppt/media/image12.svg>
</file>

<file path=ppt/media/image13.jpeg>
</file>

<file path=ppt/media/image15.png>
</file>

<file path=ppt/media/image16.svg>
</file>

<file path=ppt/media/image17.png>
</file>

<file path=ppt/media/image18.png>
</file>

<file path=ppt/media/image19.jpe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8312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6121400" y="0"/>
            <a:ext cx="468312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5F995E-1D6D-40B2-964E-DC12471A8E78}" type="datetimeFigureOut">
              <a:rPr lang="es-ES" smtClean="0"/>
              <a:t>13/01/2023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579813" y="968375"/>
            <a:ext cx="3648075" cy="26146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1081088" y="3729038"/>
            <a:ext cx="8645525" cy="304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7358063"/>
            <a:ext cx="468312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6121400" y="7358063"/>
            <a:ext cx="468312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9D6839-6B01-4AB1-B498-66087897EE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1278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143709-1D53-44D0-976A-5136B4F49AFD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5172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jpe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jpe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CC8EC01-6780-F44A-B3AC-8048CBACB1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0"/>
            <a:ext cx="10807699" cy="7746959"/>
          </a:xfrm>
          <a:prstGeom prst="rect">
            <a:avLst/>
          </a:prstGeom>
        </p:spPr>
      </p:pic>
      <p:sp>
        <p:nvSpPr>
          <p:cNvPr id="14" name="Marcador de texto 3">
            <a:extLst>
              <a:ext uri="{FF2B5EF4-FFF2-40B4-BE49-F238E27FC236}">
                <a16:creationId xmlns:a16="http://schemas.microsoft.com/office/drawing/2014/main" id="{263B72D3-C93A-154B-8509-84FF05BD8B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2415" y="2425700"/>
            <a:ext cx="5115602" cy="16352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6000"/>
              </a:lnSpc>
              <a:buNone/>
              <a:defRPr sz="5500" b="1" i="0" spc="0" baseline="0">
                <a:solidFill>
                  <a:srgbClr val="FFEA4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</a:t>
            </a:r>
          </a:p>
          <a:p>
            <a:pPr lvl="0"/>
            <a:r>
              <a:rPr lang="es-ES_tradnl" dirty="0"/>
              <a:t>presentación</a:t>
            </a: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0D8F4C33-606A-5749-8D75-ACE4C079CB9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2415" y="4060932"/>
            <a:ext cx="6106202" cy="84916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6000"/>
              </a:lnSpc>
              <a:buNone/>
              <a:defRPr sz="2400" b="1" i="0" spc="0" baseline="0">
                <a:solidFill>
                  <a:srgbClr val="22D3C6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Fecha de la presentación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06112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51C6CC97-6C5F-B04A-AEDB-41DC76333B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3782" y="2503001"/>
            <a:ext cx="4038600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1400" b="0" smtClean="0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Vestibulum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mollis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hendrerit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justo,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id,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fermentum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congue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purus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interdum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odio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lectus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sollicitudin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nec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euismod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sodales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erat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volutpat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Proin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faucibus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ut urna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In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hac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habitasse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platea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dictumst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Integer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a magna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congue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porta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metus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Curabitur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sodales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tristique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gravida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neque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tincidunt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blandit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vehicula.</a:t>
            </a:r>
          </a:p>
          <a:p>
            <a:b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E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Nullam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suscipit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tortor vitae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iaculis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blandit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Donec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fringilla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arcu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non nunc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imperdiet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egestas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dapibus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tortor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laoreet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pellentesque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risus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ornare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lacus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luctus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fermentum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pellentesque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lacus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nisi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Nunc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accumsan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lacinia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nibh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61CB33B-7192-4543-A243-AF1FA90B9C4E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Marcador de texto 3">
            <a:extLst>
              <a:ext uri="{FF2B5EF4-FFF2-40B4-BE49-F238E27FC236}">
                <a16:creationId xmlns:a16="http://schemas.microsoft.com/office/drawing/2014/main" id="{8B91B924-AAF4-9E45-A63A-F91D9552EB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3784" y="1922095"/>
            <a:ext cx="4038598" cy="554881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2000" b="1" smtClean="0">
                <a:solidFill>
                  <a:srgbClr val="061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marL="12700">
              <a:spcBef>
                <a:spcPts val="100"/>
              </a:spcBef>
            </a:pPr>
            <a:r>
              <a:rPr lang="es-ES" sz="2000" dirty="0" err="1"/>
              <a:t>Lorem</a:t>
            </a:r>
            <a:r>
              <a:rPr lang="es-ES" sz="2000" dirty="0"/>
              <a:t> </a:t>
            </a:r>
            <a:r>
              <a:rPr lang="es-ES" sz="2000" dirty="0" err="1"/>
              <a:t>ipsum</a:t>
            </a:r>
            <a:endParaRPr lang="es-E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Marcador de texto 3">
            <a:extLst>
              <a:ext uri="{FF2B5EF4-FFF2-40B4-BE49-F238E27FC236}">
                <a16:creationId xmlns:a16="http://schemas.microsoft.com/office/drawing/2014/main" id="{F3E50DE4-C240-E244-8BA2-174CF861962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30582" y="2503001"/>
            <a:ext cx="4038600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1400" b="0" smtClean="0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Vestibulum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mollis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hendrerit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justo,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id,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fermentum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congue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purus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interdum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odio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lectus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sollicitudin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nec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euismod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sodales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erat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volutpat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Proin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faucibus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ut urna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In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hac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habitasse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platea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dictumst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Integer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a magna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congue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porta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metus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Curabitur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sodales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tristique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gravida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neque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tincidunt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blandit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vehicula.</a:t>
            </a:r>
          </a:p>
          <a:p>
            <a:b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E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Nullam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suscipit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tortor vitae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iaculis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blandit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Donec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fringilla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arcu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non nunc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imperdiet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egestas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dapibus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tortor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laoreet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pellentesque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risus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ornare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lacus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luctus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fermentum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pellentesque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lacus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nisi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Nunc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accumsan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lacinia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nibh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7" name="Marcador de texto 3">
            <a:extLst>
              <a:ext uri="{FF2B5EF4-FFF2-40B4-BE49-F238E27FC236}">
                <a16:creationId xmlns:a16="http://schemas.microsoft.com/office/drawing/2014/main" id="{5664C53E-DC3E-0146-A95A-1D2C8984AA4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630584" y="1922095"/>
            <a:ext cx="4038598" cy="554881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2000" b="1" smtClean="0">
                <a:solidFill>
                  <a:srgbClr val="061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marL="12700">
              <a:spcBef>
                <a:spcPts val="100"/>
              </a:spcBef>
            </a:pPr>
            <a:r>
              <a:rPr lang="es-ES" sz="2000" dirty="0" err="1"/>
              <a:t>Lorem</a:t>
            </a:r>
            <a:r>
              <a:rPr lang="es-ES" sz="2000" dirty="0"/>
              <a:t> </a:t>
            </a:r>
            <a:r>
              <a:rPr lang="es-ES" sz="2000" dirty="0" err="1"/>
              <a:t>ipsum</a:t>
            </a:r>
            <a:endParaRPr lang="es-E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30C4F127-8623-EB4B-9FE8-489A394AF34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430237"/>
            <a:ext cx="8763000" cy="27699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900" b="0" i="0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PRESENTACIÓN</a:t>
            </a:r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654EC4C1-C182-4F4F-9EEE-5A89050392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650" y="896701"/>
            <a:ext cx="8763000" cy="609562"/>
          </a:xfrm>
          <a:prstGeom prst="rect">
            <a:avLst/>
          </a:prstGeom>
        </p:spPr>
        <p:txBody>
          <a:bodyPr/>
          <a:lstStyle>
            <a:lvl1pPr>
              <a:defRPr sz="2800" b="1" i="0">
                <a:solidFill>
                  <a:srgbClr val="22D3C6"/>
                </a:solidFill>
                <a:latin typeface="Arial" panose="020B0604020202020204" pitchFamily="34" charset="0"/>
              </a:defRPr>
            </a:lvl1pPr>
          </a:lstStyle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48378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PORT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3288D4"/>
              </a:solidFill>
            </a:endParaRPr>
          </a:p>
        </p:txBody>
      </p:sp>
      <p:pic>
        <p:nvPicPr>
          <p:cNvPr id="6" name="Imagen 5" descr="Un dibujo de una cara feliz&#10;&#10;Descripción generada automáticamente con confianza baja">
            <a:extLst>
              <a:ext uri="{FF2B5EF4-FFF2-40B4-BE49-F238E27FC236}">
                <a16:creationId xmlns:a16="http://schemas.microsoft.com/office/drawing/2014/main" id="{082B10C0-6014-9746-9EF9-C810743ADE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50" y="4711700"/>
            <a:ext cx="3352800" cy="844906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50E3EA09-8576-9F42-96EE-47BFC758356E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68E48764-E8EC-3545-BD0D-A41FEE75C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70187" y="2692123"/>
            <a:ext cx="7667325" cy="142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682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0D2C9F88-C8E1-6347-BF36-B6B5C7AC5D2D}"/>
              </a:ext>
            </a:extLst>
          </p:cNvPr>
          <p:cNvSpPr/>
          <p:nvPr userDrawn="1"/>
        </p:nvSpPr>
        <p:spPr>
          <a:xfrm>
            <a:off x="0" y="1"/>
            <a:ext cx="10807700" cy="6159500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14" name="Marcador de texto 3">
            <a:extLst>
              <a:ext uri="{FF2B5EF4-FFF2-40B4-BE49-F238E27FC236}">
                <a16:creationId xmlns:a16="http://schemas.microsoft.com/office/drawing/2014/main" id="{263B72D3-C93A-154B-8509-84FF05BD8B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6982" y="1739900"/>
            <a:ext cx="6451635" cy="16352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6000"/>
              </a:lnSpc>
              <a:buNone/>
              <a:defRPr sz="5500" b="1" i="0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56079A70-4CDC-BE44-BF7E-DD31FDAC24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06524" y="222250"/>
            <a:ext cx="8253269" cy="6042132"/>
          </a:xfrm>
          <a:prstGeom prst="rect">
            <a:avLst/>
          </a:prstGeom>
        </p:spPr>
      </p:pic>
      <p:pic>
        <p:nvPicPr>
          <p:cNvPr id="4" name="Gráfico 3">
            <a:extLst>
              <a:ext uri="{FF2B5EF4-FFF2-40B4-BE49-F238E27FC236}">
                <a16:creationId xmlns:a16="http://schemas.microsoft.com/office/drawing/2014/main" id="{7A499823-B794-0740-876B-16BD7E6912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0717" y="6475625"/>
            <a:ext cx="6057900" cy="1130300"/>
          </a:xfrm>
          <a:prstGeom prst="rect">
            <a:avLst/>
          </a:prstGeom>
        </p:spPr>
      </p:pic>
      <p:pic>
        <p:nvPicPr>
          <p:cNvPr id="6" name="Imagen 5" descr="Un dibujo de una cara feliz&#10;&#10;Descripción generada automáticamente con confianza baja">
            <a:extLst>
              <a:ext uri="{FF2B5EF4-FFF2-40B4-BE49-F238E27FC236}">
                <a16:creationId xmlns:a16="http://schemas.microsoft.com/office/drawing/2014/main" id="{8CF4D966-7616-0B41-BDAF-695DE423CA0A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050" y="6733536"/>
            <a:ext cx="2438400" cy="61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3665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</a:rPr>
              <a:pPr/>
              <a:t>‹Nº›</a:t>
            </a:fld>
            <a:endParaRPr lang="en-US" sz="900" dirty="0">
              <a:solidFill>
                <a:srgbClr val="3288D4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5A42CA3-3ED9-43A5-8953-78B6998B45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6424" y="215900"/>
            <a:ext cx="9445625" cy="698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898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ÍNDICE">
    <p:bg>
      <p:bgPr>
        <a:solidFill>
          <a:srgbClr val="328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6350" y="6350"/>
            <a:ext cx="10800080" cy="7731125"/>
          </a:xfrm>
          <a:custGeom>
            <a:avLst/>
            <a:gdLst/>
            <a:ahLst/>
            <a:cxnLst/>
            <a:rect l="l" t="t" r="r" b="b"/>
            <a:pathLst>
              <a:path w="10800080" h="7731125">
                <a:moveTo>
                  <a:pt x="10800003" y="7730858"/>
                </a:moveTo>
                <a:lnTo>
                  <a:pt x="0" y="7730858"/>
                </a:lnTo>
                <a:lnTo>
                  <a:pt x="0" y="0"/>
                </a:lnTo>
                <a:lnTo>
                  <a:pt x="10800003" y="0"/>
                </a:lnTo>
                <a:lnTo>
                  <a:pt x="10800003" y="7730858"/>
                </a:lnTo>
                <a:close/>
              </a:path>
            </a:pathLst>
          </a:custGeom>
          <a:ln w="12700">
            <a:solidFill>
              <a:srgbClr val="1D1D1B"/>
            </a:solidFill>
          </a:ln>
        </p:spPr>
        <p:txBody>
          <a:bodyPr wrap="square" lIns="0" tIns="0" rIns="0" bIns="0" rtlCol="0"/>
          <a:lstStyle/>
          <a:p>
            <a:endParaRPr b="0" i="0" dirty="0">
              <a:latin typeface="Arial" panose="020B0604020202020204" pitchFamily="34" charset="0"/>
            </a:endParaRPr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40DE14B0-F75D-774C-B0F4-9D51579D67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501158"/>
            <a:ext cx="1828800" cy="430887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s-ES" dirty="0"/>
              <a:t>Índice</a:t>
            </a:r>
          </a:p>
        </p:txBody>
      </p:sp>
      <p:sp>
        <p:nvSpPr>
          <p:cNvPr id="17" name="Holder 3">
            <a:extLst>
              <a:ext uri="{FF2B5EF4-FFF2-40B4-BE49-F238E27FC236}">
                <a16:creationId xmlns:a16="http://schemas.microsoft.com/office/drawing/2014/main" id="{E324D655-9C5E-C749-9537-BD9643DC5176}"/>
              </a:ext>
            </a:extLst>
          </p:cNvPr>
          <p:cNvSpPr txBox="1">
            <a:spLocks/>
          </p:cNvSpPr>
          <p:nvPr userDrawn="1"/>
        </p:nvSpPr>
        <p:spPr>
          <a:xfrm>
            <a:off x="3877921" y="1014586"/>
            <a:ext cx="346049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s-ES"/>
            </a:defPPr>
            <a:lvl1pPr marL="0" algn="ctr" defTabSz="914400" rtl="0" eaLnBrk="1" latinLnBrk="0" hangingPunct="1">
              <a:defRPr sz="1800" b="0" i="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046BC9E1-CF5F-BC4C-8C29-19BF1FF7B3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669278"/>
            <a:ext cx="7086600" cy="27699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 spc="30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AD3D6A5-A293-4BD2-955B-75B2B752D6FB}"/>
              </a:ext>
            </a:extLst>
          </p:cNvPr>
          <p:cNvSpPr txBox="1"/>
          <p:nvPr userDrawn="1"/>
        </p:nvSpPr>
        <p:spPr>
          <a:xfrm>
            <a:off x="578969" y="2571719"/>
            <a:ext cx="100584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MX" sz="32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 a Apache Spark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32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¿Por Qué Spark?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32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Componentes de Spark</a:t>
            </a:r>
          </a:p>
          <a:p>
            <a:pPr marL="457200" indent="-457200">
              <a:buFont typeface="+mj-lt"/>
              <a:buAutoNum type="arabicPeriod"/>
            </a:pPr>
            <a:r>
              <a:rPr lang="es-MX" sz="32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Arquitectura de un Clúster de Apache Spark</a:t>
            </a:r>
            <a:endParaRPr lang="es-ES" sz="2400" b="0" kern="0" dirty="0"/>
          </a:p>
        </p:txBody>
      </p:sp>
    </p:spTree>
    <p:extLst>
      <p:ext uri="{BB962C8B-B14F-4D97-AF65-F5344CB8AC3E}">
        <p14:creationId xmlns:p14="http://schemas.microsoft.com/office/powerpoint/2010/main" val="23114445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</a:rPr>
              <a:pPr/>
              <a:t>‹Nº›</a:t>
            </a:fld>
            <a:endParaRPr lang="en-US" sz="900" dirty="0">
              <a:solidFill>
                <a:srgbClr val="3288D4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5A42CA3-3ED9-43A5-8953-78B6998B45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6424" y="215900"/>
            <a:ext cx="9445625" cy="698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8467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CIÓN">
    <p:bg>
      <p:bgPr>
        <a:solidFill>
          <a:srgbClr val="328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B09E400B-F08F-F345-8733-19DC05708E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669278"/>
            <a:ext cx="5943600" cy="46102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 spc="30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134DE71-A517-4A9B-96DC-58848BEA9882}"/>
              </a:ext>
            </a:extLst>
          </p:cNvPr>
          <p:cNvSpPr txBox="1"/>
          <p:nvPr userDrawn="1"/>
        </p:nvSpPr>
        <p:spPr>
          <a:xfrm>
            <a:off x="717550" y="3042503"/>
            <a:ext cx="9372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+mj-lt"/>
              <a:buNone/>
            </a:pPr>
            <a:r>
              <a:rPr lang="es-MX" sz="48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Introducción a Apache Spark</a:t>
            </a:r>
          </a:p>
        </p:txBody>
      </p:sp>
    </p:spTree>
    <p:extLst>
      <p:ext uri="{BB962C8B-B14F-4D97-AF65-F5344CB8AC3E}">
        <p14:creationId xmlns:p14="http://schemas.microsoft.com/office/powerpoint/2010/main" val="9661298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CIÓN">
    <p:bg>
      <p:bgPr>
        <a:solidFill>
          <a:srgbClr val="328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B09E400B-F08F-F345-8733-19DC05708E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669278"/>
            <a:ext cx="5943600" cy="46102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 spc="30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134DE71-A517-4A9B-96DC-58848BEA9882}"/>
              </a:ext>
            </a:extLst>
          </p:cNvPr>
          <p:cNvSpPr txBox="1"/>
          <p:nvPr userDrawn="1"/>
        </p:nvSpPr>
        <p:spPr>
          <a:xfrm>
            <a:off x="984250" y="3032160"/>
            <a:ext cx="92202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s-MX" sz="48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¿Por Qué Spark?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s-MX" sz="4800" b="0" spc="105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65182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CIÓN">
    <p:bg>
      <p:bgPr>
        <a:solidFill>
          <a:srgbClr val="328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B09E400B-F08F-F345-8733-19DC05708E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669278"/>
            <a:ext cx="5943600" cy="46102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 spc="30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134DE71-A517-4A9B-96DC-58848BEA9882}"/>
              </a:ext>
            </a:extLst>
          </p:cNvPr>
          <p:cNvSpPr txBox="1"/>
          <p:nvPr userDrawn="1"/>
        </p:nvSpPr>
        <p:spPr>
          <a:xfrm>
            <a:off x="984250" y="3032160"/>
            <a:ext cx="92202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s-MX" sz="48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Componentes de Spark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s-MX" sz="4800" b="0" spc="105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s-MX" sz="4800" b="0" spc="105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5854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CIÓN">
    <p:bg>
      <p:bgPr>
        <a:solidFill>
          <a:srgbClr val="328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B09E400B-F08F-F345-8733-19DC05708E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669278"/>
            <a:ext cx="5943600" cy="46102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 spc="30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134DE71-A517-4A9B-96DC-58848BEA9882}"/>
              </a:ext>
            </a:extLst>
          </p:cNvPr>
          <p:cNvSpPr txBox="1"/>
          <p:nvPr userDrawn="1"/>
        </p:nvSpPr>
        <p:spPr>
          <a:xfrm>
            <a:off x="527050" y="3032160"/>
            <a:ext cx="96774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s-MX" sz="48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Arquitectura de un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s-MX" sz="48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Clúster de Apache Spark</a:t>
            </a:r>
            <a:endParaRPr lang="es-ES" sz="4000" b="0" kern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s-MX" sz="4800" b="0" spc="105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992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453D632-0157-AB42-A02C-B19E60B65D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0"/>
            <a:ext cx="10807699" cy="7746959"/>
          </a:xfrm>
          <a:prstGeom prst="rect">
            <a:avLst/>
          </a:prstGeom>
        </p:spPr>
      </p:pic>
      <p:sp>
        <p:nvSpPr>
          <p:cNvPr id="14" name="Marcador de texto 3">
            <a:extLst>
              <a:ext uri="{FF2B5EF4-FFF2-40B4-BE49-F238E27FC236}">
                <a16:creationId xmlns:a16="http://schemas.microsoft.com/office/drawing/2014/main" id="{263B72D3-C93A-154B-8509-84FF05BD8B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2415" y="2425700"/>
            <a:ext cx="5115602" cy="16352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6000"/>
              </a:lnSpc>
              <a:buNone/>
              <a:defRPr sz="5500" b="1" i="0" spc="0" baseline="0">
                <a:solidFill>
                  <a:srgbClr val="FFEA4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</a:t>
            </a:r>
          </a:p>
          <a:p>
            <a:pPr lvl="0"/>
            <a:r>
              <a:rPr lang="es-ES_tradnl" dirty="0"/>
              <a:t>presentación</a:t>
            </a: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0D8F4C33-606A-5749-8D75-ACE4C079CB9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2415" y="4060932"/>
            <a:ext cx="6106202" cy="84916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6000"/>
              </a:lnSpc>
              <a:buNone/>
              <a:defRPr sz="2400" b="1" i="0" spc="0" baseline="0">
                <a:solidFill>
                  <a:srgbClr val="22D3C6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Fecha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21261362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ECCIÓN">
    <p:bg>
      <p:bgPr>
        <a:solidFill>
          <a:srgbClr val="328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B09E400B-F08F-F345-8733-19DC05708E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669278"/>
            <a:ext cx="5943600" cy="46102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 spc="30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134DE71-A517-4A9B-96DC-58848BEA9882}"/>
              </a:ext>
            </a:extLst>
          </p:cNvPr>
          <p:cNvSpPr txBox="1"/>
          <p:nvPr userDrawn="1"/>
        </p:nvSpPr>
        <p:spPr>
          <a:xfrm>
            <a:off x="527050" y="3032160"/>
            <a:ext cx="96774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s-MX" sz="48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5. </a:t>
            </a:r>
            <a:r>
              <a:rPr lang="es-ES" sz="48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Ejercicios</a:t>
            </a:r>
            <a:endParaRPr lang="es-ES" sz="4800" b="0" kern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s-MX" sz="4800" b="0" spc="105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20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28804BF0-1287-7A4B-A033-6C622E3C4E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210394"/>
            <a:ext cx="7162800" cy="30135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 spc="300" baseline="0">
                <a:solidFill>
                  <a:srgbClr val="3288D4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3288D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93C2A95-3D2D-4987-9A4B-EB12069BB7BB}"/>
              </a:ext>
            </a:extLst>
          </p:cNvPr>
          <p:cNvSpPr txBox="1"/>
          <p:nvPr userDrawn="1"/>
        </p:nvSpPr>
        <p:spPr>
          <a:xfrm>
            <a:off x="0" y="1054100"/>
            <a:ext cx="1064946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2800" b="0" i="0" u="none" strike="noStrike" baseline="0" dirty="0">
                <a:latin typeface="ArialMT"/>
              </a:rPr>
              <a:t>Hoy en día se genera gran cantidad de datos en campos como la i</a:t>
            </a:r>
            <a:r>
              <a:rPr lang="es-MX" sz="2800" b="1" i="0" u="none" strike="noStrike" baseline="0" dirty="0">
                <a:latin typeface="ArialMT"/>
              </a:rPr>
              <a:t>ndustria y la ciencia, por ello, es necesario herramientas como Apache Spark para trabajar con estos datos.</a:t>
            </a:r>
          </a:p>
          <a:p>
            <a:pPr algn="l"/>
            <a:endParaRPr lang="es-MX" sz="2800" b="0" i="0" u="none" strike="noStrike" baseline="0" dirty="0">
              <a:latin typeface="ArialMT"/>
            </a:endParaRPr>
          </a:p>
          <a:p>
            <a:pPr algn="l"/>
            <a:r>
              <a:rPr lang="es-MX" sz="2800" b="0" i="0" u="none" strike="noStrike" baseline="0" dirty="0">
                <a:latin typeface="ArialMT"/>
              </a:rPr>
              <a:t>Por otra parte, algunas industrias están utilizando Hadoop para para almacenar, procesar y analizar grandes volúmenes de datos.</a:t>
            </a:r>
          </a:p>
          <a:p>
            <a:pPr algn="l"/>
            <a:r>
              <a:rPr lang="es-MX" sz="2800" b="0" i="0" u="none" strike="noStrike" baseline="0" dirty="0">
                <a:latin typeface="ArialMT"/>
              </a:rPr>
              <a:t> </a:t>
            </a:r>
          </a:p>
          <a:p>
            <a:pPr algn="l"/>
            <a:r>
              <a:rPr lang="es-MX" sz="2800" b="0" i="0" u="none" strike="noStrike" baseline="0" dirty="0">
                <a:latin typeface="ArialMT"/>
              </a:rPr>
              <a:t>Hadoop se basa en el modelo de programación</a:t>
            </a:r>
            <a:r>
              <a:rPr lang="es-MX" sz="2800" b="1" i="0" u="none" strike="noStrike" baseline="0" dirty="0">
                <a:latin typeface="ArialMT"/>
              </a:rPr>
              <a:t> </a:t>
            </a:r>
            <a:r>
              <a:rPr lang="es-MX" sz="2800" b="1" i="1" u="none" strike="noStrike" baseline="0" dirty="0">
                <a:latin typeface="Arial-ItalicMT"/>
              </a:rPr>
              <a:t>MapReduce </a:t>
            </a:r>
            <a:r>
              <a:rPr lang="es-MX" sz="2800" b="0" i="0" u="none" strike="noStrike" baseline="0" dirty="0">
                <a:latin typeface="ArialMT"/>
              </a:rPr>
              <a:t>y permite una solución de computación que es… </a:t>
            </a:r>
          </a:p>
          <a:p>
            <a:pPr algn="l"/>
            <a:r>
              <a:rPr lang="es-MX" sz="2800" b="1" i="0" u="none" strike="noStrike" baseline="0" dirty="0">
                <a:latin typeface="ArialMT"/>
              </a:rPr>
              <a:t>escalable, tolerante a fallos, flexible y rentable.</a:t>
            </a:r>
            <a:r>
              <a:rPr lang="es-MX" sz="2800" b="0" i="0" u="none" strike="noStrike" baseline="0" dirty="0">
                <a:latin typeface="ArialMT"/>
              </a:rPr>
              <a:t> 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5025500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28804BF0-1287-7A4B-A033-6C622E3C4E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210394"/>
            <a:ext cx="7162800" cy="30135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 spc="300" baseline="0">
                <a:solidFill>
                  <a:srgbClr val="3288D4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3288D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93C2A95-3D2D-4987-9A4B-EB12069BB7BB}"/>
              </a:ext>
            </a:extLst>
          </p:cNvPr>
          <p:cNvSpPr txBox="1"/>
          <p:nvPr userDrawn="1"/>
        </p:nvSpPr>
        <p:spPr>
          <a:xfrm>
            <a:off x="0" y="1054100"/>
            <a:ext cx="1064946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2800" b="0" i="0" u="none" strike="noStrike" baseline="0" dirty="0">
                <a:latin typeface="ArialMT"/>
              </a:rPr>
              <a:t>La principal preocupación que presenta Hadoop es mantener la velocidad de espera entre las consultas y el tiempo para ejecutar el programa en el procesamiento de </a:t>
            </a:r>
            <a:r>
              <a:rPr lang="es-ES" sz="2800" b="0" i="0" u="none" strike="noStrike" baseline="0" dirty="0">
                <a:latin typeface="ArialMT"/>
              </a:rPr>
              <a:t>grandes conjuntos de datos.</a:t>
            </a:r>
          </a:p>
          <a:p>
            <a:pPr algn="l"/>
            <a:endParaRPr lang="es-ES" sz="2800" b="0" i="0" u="none" strike="noStrike" baseline="0" dirty="0">
              <a:latin typeface="ArialMT"/>
            </a:endParaRPr>
          </a:p>
          <a:p>
            <a:pPr algn="l"/>
            <a:r>
              <a:rPr lang="es-ES" sz="2800" b="0" i="0" u="none" strike="noStrike" baseline="0" dirty="0">
                <a:latin typeface="ArialMT"/>
              </a:rPr>
              <a:t>Posteriormente </a:t>
            </a:r>
            <a:r>
              <a:rPr lang="es-ES" sz="2800" b="0" i="0" u="none" strike="noStrike" baseline="0" dirty="0" err="1">
                <a:latin typeface="ArialMT"/>
              </a:rPr>
              <a:t>salio</a:t>
            </a:r>
            <a:r>
              <a:rPr lang="es-ES" sz="2800" b="0" i="0" u="none" strike="noStrike" baseline="0" dirty="0">
                <a:latin typeface="ArialMT"/>
              </a:rPr>
              <a:t> a la luz Apache Spark introducido por la empresa </a:t>
            </a:r>
            <a:r>
              <a:rPr lang="es-ES" sz="2800" b="0" i="1" u="none" strike="noStrike" baseline="0" dirty="0">
                <a:latin typeface="Arial-ItalicMT"/>
              </a:rPr>
              <a:t>Apache Software </a:t>
            </a:r>
            <a:r>
              <a:rPr lang="es-MX" sz="2800" b="0" i="1" u="none" strike="noStrike" baseline="0" dirty="0" err="1">
                <a:latin typeface="Arial-ItalicMT"/>
              </a:rPr>
              <a:t>Foundation</a:t>
            </a:r>
            <a:r>
              <a:rPr lang="es-MX" sz="2800" b="0" i="1" u="none" strike="noStrike" baseline="0" dirty="0">
                <a:latin typeface="Arial-ItalicMT"/>
              </a:rPr>
              <a:t> </a:t>
            </a:r>
            <a:r>
              <a:rPr lang="es-MX" sz="2800" b="0" i="0" u="none" strike="noStrike" baseline="0" dirty="0">
                <a:latin typeface="ArialMT"/>
              </a:rPr>
              <a:t>para acelerar el proceso de software de calculo computacional Hadoop.</a:t>
            </a:r>
          </a:p>
          <a:p>
            <a:pPr algn="l"/>
            <a:endParaRPr lang="es-MX" sz="2800" b="0" i="0" u="none" strike="noStrike" baseline="0" dirty="0">
              <a:latin typeface="ArialMT"/>
            </a:endParaRPr>
          </a:p>
          <a:p>
            <a:pPr algn="l"/>
            <a:r>
              <a:rPr lang="es-MX" sz="2800" b="0" i="0" u="none" strike="noStrike" baseline="0" dirty="0">
                <a:latin typeface="ArialMT"/>
              </a:rPr>
              <a:t>Aunque es importante mencionar que Apache Spark depende de Hadoop, ya que lo utiliza </a:t>
            </a:r>
            <a:r>
              <a:rPr lang="es-ES" sz="2800" b="0" i="0" u="none" strike="noStrike" baseline="0" dirty="0">
                <a:latin typeface="ArialMT"/>
              </a:rPr>
              <a:t>para </a:t>
            </a:r>
            <a:r>
              <a:rPr lang="es-ES" sz="2800" b="0" i="0" u="none" strike="noStrike" baseline="0" dirty="0" err="1">
                <a:latin typeface="ArialMT"/>
              </a:rPr>
              <a:t>propositos</a:t>
            </a:r>
            <a:r>
              <a:rPr lang="es-ES" sz="2800" b="0" i="0" u="none" strike="noStrike" baseline="0" dirty="0">
                <a:latin typeface="ArialMT"/>
              </a:rPr>
              <a:t> de almacenamiento.</a:t>
            </a:r>
            <a:r>
              <a:rPr lang="es-MX" sz="2800" b="0" i="0" u="none" strike="noStrike" baseline="0" dirty="0">
                <a:latin typeface="ArialMT"/>
              </a:rPr>
              <a:t> 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6760197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28804BF0-1287-7A4B-A033-6C622E3C4E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210394"/>
            <a:ext cx="7162800" cy="30135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 spc="300" baseline="0">
                <a:solidFill>
                  <a:srgbClr val="3288D4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3288D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93C2A95-3D2D-4987-9A4B-EB12069BB7BB}"/>
              </a:ext>
            </a:extLst>
          </p:cNvPr>
          <p:cNvSpPr txBox="1"/>
          <p:nvPr userDrawn="1"/>
        </p:nvSpPr>
        <p:spPr>
          <a:xfrm>
            <a:off x="14074" y="749300"/>
            <a:ext cx="1095237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2800" b="1" i="0" u="none" strike="noStrike" baseline="0" dirty="0">
                <a:latin typeface="ArialMT"/>
              </a:rPr>
              <a:t>Apache Spark es una infraestructura informática de </a:t>
            </a:r>
            <a:r>
              <a:rPr lang="es-MX" sz="2800" b="1" i="0" u="none" strike="noStrike" baseline="0" dirty="0" err="1">
                <a:latin typeface="ArialMT"/>
              </a:rPr>
              <a:t>cluster</a:t>
            </a:r>
            <a:r>
              <a:rPr lang="es-MX" sz="2800" b="1" i="0" u="none" strike="noStrike" baseline="0" dirty="0">
                <a:latin typeface="ArialMT"/>
              </a:rPr>
              <a:t> de código abierto usado con frecuencia para cargas de trabajo de Big Data</a:t>
            </a:r>
            <a:r>
              <a:rPr lang="es-MX" sz="1050" b="1" i="0" u="none" strike="noStrike" baseline="0" dirty="0">
                <a:latin typeface="ArialMT"/>
              </a:rPr>
              <a:t>1</a:t>
            </a:r>
            <a:r>
              <a:rPr lang="es-MX" sz="2800" b="0" i="0" u="none" strike="noStrike" baseline="0" dirty="0">
                <a:latin typeface="ArialMT"/>
              </a:rPr>
              <a:t>.</a:t>
            </a:r>
          </a:p>
          <a:p>
            <a:pPr algn="l"/>
            <a:endParaRPr lang="es-MX" sz="2800" b="0" i="0" u="none" strike="noStrike" baseline="0" dirty="0">
              <a:latin typeface="ArialMT"/>
            </a:endParaRPr>
          </a:p>
          <a:p>
            <a:pPr algn="l"/>
            <a:r>
              <a:rPr lang="es-MX" sz="2800" b="0" i="0" u="none" strike="noStrike" baseline="0" dirty="0" err="1">
                <a:latin typeface="ArialMT"/>
              </a:rPr>
              <a:t>Ademas</a:t>
            </a:r>
            <a:r>
              <a:rPr lang="es-MX" sz="2800" b="0" i="0" u="none" strike="noStrike" baseline="0" dirty="0">
                <a:latin typeface="ArialMT"/>
              </a:rPr>
              <a:t> ofrece un desempeño rápido , ya que el almacenamiento de datos se gestiona en memoria, lo que mejora el desempeño de</a:t>
            </a:r>
          </a:p>
          <a:p>
            <a:pPr algn="l"/>
            <a:r>
              <a:rPr lang="es-ES" sz="2800" b="0" i="0" u="none" strike="noStrike" baseline="0" dirty="0">
                <a:latin typeface="ArialMT"/>
              </a:rPr>
              <a:t>cargas de trabajo interactivas sin costos de E/S </a:t>
            </a:r>
          </a:p>
          <a:p>
            <a:pPr algn="l"/>
            <a:r>
              <a:rPr lang="es-ES" sz="2800" b="0" i="0" u="none" strike="noStrike" baseline="0" dirty="0">
                <a:latin typeface="ArialMT"/>
              </a:rPr>
              <a:t>(</a:t>
            </a:r>
            <a:r>
              <a:rPr lang="es-ES" sz="2800" b="0" i="0" u="none" strike="noStrike" baseline="0" dirty="0" err="1">
                <a:latin typeface="ArialMT"/>
              </a:rPr>
              <a:t>perifericos</a:t>
            </a:r>
            <a:r>
              <a:rPr lang="es-ES" sz="2800" b="0" i="0" u="none" strike="noStrike" baseline="0" dirty="0">
                <a:latin typeface="ArialMT"/>
              </a:rPr>
              <a:t> de entrada/salida). </a:t>
            </a:r>
          </a:p>
          <a:p>
            <a:pPr algn="l"/>
            <a:endParaRPr lang="es-ES" sz="2800" b="0" i="0" u="none" strike="noStrike" baseline="0" dirty="0">
              <a:latin typeface="ArialMT"/>
            </a:endParaRPr>
          </a:p>
          <a:p>
            <a:pPr algn="l"/>
            <a:r>
              <a:rPr lang="es-ES" sz="2800" b="0" i="0" u="none" strike="noStrike" baseline="0" dirty="0">
                <a:latin typeface="ArialMT"/>
              </a:rPr>
              <a:t>Por otro </a:t>
            </a:r>
            <a:r>
              <a:rPr lang="es-MX" sz="2800" b="0" i="0" u="none" strike="noStrike" baseline="0" dirty="0">
                <a:latin typeface="ArialMT"/>
              </a:rPr>
              <a:t>lado, Apache Spark es compatible con las bases de datos de gráficos, el análisis de transmisiones, el procesamiento general por lotes, las consultas ad-hoc y el aprendizaje </a:t>
            </a:r>
            <a:r>
              <a:rPr lang="es-ES" sz="2800" b="0" i="0" u="none" strike="noStrike" baseline="0" dirty="0">
                <a:latin typeface="ArialMT"/>
              </a:rPr>
              <a:t>automático.</a:t>
            </a:r>
          </a:p>
        </p:txBody>
      </p:sp>
    </p:spTree>
    <p:extLst>
      <p:ext uri="{BB962C8B-B14F-4D97-AF65-F5344CB8AC3E}">
        <p14:creationId xmlns:p14="http://schemas.microsoft.com/office/powerpoint/2010/main" val="5567124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28804BF0-1287-7A4B-A033-6C622E3C4E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210394"/>
            <a:ext cx="7162800" cy="30135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 spc="300" baseline="0">
                <a:solidFill>
                  <a:srgbClr val="3288D4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3288D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93C2A95-3D2D-4987-9A4B-EB12069BB7BB}"/>
              </a:ext>
            </a:extLst>
          </p:cNvPr>
          <p:cNvSpPr txBox="1"/>
          <p:nvPr userDrawn="1"/>
        </p:nvSpPr>
        <p:spPr>
          <a:xfrm>
            <a:off x="46536" y="749300"/>
            <a:ext cx="10649466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Puede usar muchos otros sistemas como fuente o destino de datos, incluyendo: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−Sistemas de archivo locales o en red.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−Repositorios de objetos (como Amazon S3 o </a:t>
            </a:r>
            <a:r>
              <a:rPr lang="es-ES" sz="2800" dirty="0" err="1">
                <a:latin typeface="ArialMT"/>
                <a:cs typeface="Arial" panose="020B0604020202020204" pitchFamily="34" charset="0"/>
              </a:rPr>
              <a:t>Ceph</a:t>
            </a:r>
            <a:r>
              <a:rPr lang="es-ES" sz="2800" dirty="0">
                <a:latin typeface="ArialMT"/>
                <a:cs typeface="Arial" panose="020B0604020202020204" pitchFamily="34" charset="0"/>
              </a:rPr>
              <a:t>).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−Bases de datos relacionales.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−Bases de datos NoSQL ,incluyendo Apache </a:t>
            </a:r>
            <a:r>
              <a:rPr lang="es-ES" sz="2800" dirty="0" err="1">
                <a:latin typeface="ArialMT"/>
                <a:cs typeface="Arial" panose="020B0604020202020204" pitchFamily="34" charset="0"/>
              </a:rPr>
              <a:t>Cassandra</a:t>
            </a:r>
            <a:r>
              <a:rPr lang="es-ES" sz="2800" dirty="0">
                <a:latin typeface="ArialMT"/>
                <a:cs typeface="Arial" panose="020B0604020202020204" pitchFamily="34" charset="0"/>
              </a:rPr>
              <a:t> , −Sistemas de mensajes (como Kafka).</a:t>
            </a:r>
          </a:p>
          <a:p>
            <a:pPr algn="l"/>
            <a:endParaRPr lang="es-ES" sz="2800" dirty="0">
              <a:latin typeface="ArialMT"/>
              <a:cs typeface="Arial" panose="020B0604020202020204" pitchFamily="34" charset="0"/>
            </a:endParaRPr>
          </a:p>
          <a:p>
            <a:pPr algn="l"/>
            <a:r>
              <a:rPr lang="es-MX" sz="2800" b="0" i="0" u="none" strike="noStrike" baseline="0" dirty="0">
                <a:latin typeface="ArialMT"/>
              </a:rPr>
              <a:t>Empresas como Alibaba </a:t>
            </a:r>
            <a:r>
              <a:rPr lang="es-MX" sz="2800" b="0" i="0" u="none" strike="noStrike" baseline="0" dirty="0" err="1">
                <a:latin typeface="ArialMT"/>
              </a:rPr>
              <a:t>Taobao</a:t>
            </a:r>
            <a:r>
              <a:rPr lang="es-MX" sz="2800" b="0" i="0" u="none" strike="noStrike" baseline="0" dirty="0">
                <a:latin typeface="ArialMT"/>
              </a:rPr>
              <a:t> y Tencent, ya están utilizando Apache Spark como gestor de datos. </a:t>
            </a:r>
          </a:p>
          <a:p>
            <a:pPr algn="l"/>
            <a:endParaRPr lang="es-MX" sz="2800" b="0" i="0" u="none" strike="noStrike" baseline="0" dirty="0">
              <a:latin typeface="ArialMT"/>
            </a:endParaRPr>
          </a:p>
          <a:p>
            <a:pPr algn="l"/>
            <a:r>
              <a:rPr lang="es-MX" sz="2800" b="0" i="0" u="none" strike="noStrike" baseline="0" dirty="0">
                <a:latin typeface="ArialMT"/>
              </a:rPr>
              <a:t>La empresa Tencent posee actualmente 800 millones de usuarios activos, generando un total de 700 TB de datos procesados al día en un clúster de mas de 8000 </a:t>
            </a:r>
            <a:r>
              <a:rPr lang="es-ES" sz="2800" b="0" i="0" u="none" strike="noStrike" baseline="0" dirty="0">
                <a:latin typeface="ArialMT"/>
              </a:rPr>
              <a:t>nodos de computación.</a:t>
            </a:r>
          </a:p>
          <a:p>
            <a:pPr algn="l"/>
            <a:endParaRPr lang="es-ES" sz="2800" dirty="0">
              <a:latin typeface="ArialM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0436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28804BF0-1287-7A4B-A033-6C622E3C4E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210394"/>
            <a:ext cx="7162800" cy="30135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 spc="300" baseline="0">
                <a:solidFill>
                  <a:srgbClr val="3288D4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3288D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93C2A95-3D2D-4987-9A4B-EB12069BB7BB}"/>
              </a:ext>
            </a:extLst>
          </p:cNvPr>
          <p:cNvSpPr txBox="1"/>
          <p:nvPr userDrawn="1"/>
        </p:nvSpPr>
        <p:spPr>
          <a:xfrm>
            <a:off x="0" y="901700"/>
            <a:ext cx="10649466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Ideado para resolver eficientemente: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−Programas iterativos.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−Consultas interactivas.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Unifica procesamiento fuera de línea y </a:t>
            </a:r>
            <a:r>
              <a:rPr lang="es-ES" sz="2800" dirty="0" err="1">
                <a:latin typeface="ArialMT"/>
                <a:cs typeface="Arial" panose="020B0604020202020204" pitchFamily="34" charset="0"/>
              </a:rPr>
              <a:t>streaming</a:t>
            </a:r>
            <a:r>
              <a:rPr lang="es-ES" sz="2800" dirty="0">
                <a:latin typeface="ArialMT"/>
                <a:cs typeface="Arial" panose="020B0604020202020204" pitchFamily="34" charset="0"/>
              </a:rPr>
              <a:t> (tiempo real).</a:t>
            </a:r>
          </a:p>
          <a:p>
            <a:pPr algn="l"/>
            <a:endParaRPr lang="es-ES" sz="2800" dirty="0">
              <a:latin typeface="ArialMT"/>
              <a:cs typeface="Arial" panose="020B0604020202020204" pitchFamily="34" charset="0"/>
            </a:endParaRP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•Tipos de aplicaciones adaptadas para usar Spark: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−Aplicaciones </a:t>
            </a:r>
            <a:r>
              <a:rPr lang="es-ES" sz="2800" dirty="0" err="1">
                <a:latin typeface="ArialMT"/>
                <a:cs typeface="Arial" panose="020B0604020202020204" pitchFamily="34" charset="0"/>
              </a:rPr>
              <a:t>Extract</a:t>
            </a:r>
            <a:r>
              <a:rPr lang="es-ES" sz="2800" dirty="0">
                <a:latin typeface="ArialMT"/>
                <a:cs typeface="Arial" panose="020B0604020202020204" pitchFamily="34" charset="0"/>
              </a:rPr>
              <a:t>-</a:t>
            </a:r>
            <a:r>
              <a:rPr lang="es-ES" sz="2800" dirty="0" err="1">
                <a:latin typeface="ArialMT"/>
                <a:cs typeface="Arial" panose="020B0604020202020204" pitchFamily="34" charset="0"/>
              </a:rPr>
              <a:t>Transform</a:t>
            </a:r>
            <a:r>
              <a:rPr lang="es-ES" sz="2800" dirty="0">
                <a:latin typeface="ArialMT"/>
                <a:cs typeface="Arial" panose="020B0604020202020204" pitchFamily="34" charset="0"/>
              </a:rPr>
              <a:t>-Load (ETL).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−Análisis predictivo y aprendizaje computacional.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−Operaciones de acceso a datos (consultas SQL, visualizaciones)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−Procesamiento de eventos en tiempo real y </a:t>
            </a:r>
            <a:r>
              <a:rPr lang="es-ES" sz="2800" dirty="0" err="1">
                <a:latin typeface="ArialMT"/>
                <a:cs typeface="Arial" panose="020B0604020202020204" pitchFamily="34" charset="0"/>
              </a:rPr>
              <a:t>streaming</a:t>
            </a:r>
            <a:r>
              <a:rPr lang="es-ES" sz="2800" dirty="0">
                <a:latin typeface="ArialMT"/>
                <a:cs typeface="Arial" panose="020B0604020202020204" pitchFamily="34" charset="0"/>
              </a:rPr>
              <a:t>.</a:t>
            </a:r>
          </a:p>
          <a:p>
            <a:pPr algn="l"/>
            <a:r>
              <a:rPr lang="es-ES" sz="2800" dirty="0">
                <a:latin typeface="ArialMT"/>
                <a:cs typeface="Arial" panose="020B0604020202020204" pitchFamily="34" charset="0"/>
              </a:rPr>
              <a:t>−Procesamiento y minería de texto, aplicaciones de grafos, reconocimiento de patrones, motores de recomendación…</a:t>
            </a:r>
          </a:p>
        </p:txBody>
      </p:sp>
    </p:spTree>
    <p:extLst>
      <p:ext uri="{BB962C8B-B14F-4D97-AF65-F5344CB8AC3E}">
        <p14:creationId xmlns:p14="http://schemas.microsoft.com/office/powerpoint/2010/main" val="36696769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28804BF0-1287-7A4B-A033-6C622E3C4E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210394"/>
            <a:ext cx="7162800" cy="30135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 spc="300" baseline="0">
                <a:solidFill>
                  <a:srgbClr val="3288D4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3288D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93C2A95-3D2D-4987-9A4B-EB12069BB7BB}"/>
              </a:ext>
            </a:extLst>
          </p:cNvPr>
          <p:cNvSpPr txBox="1"/>
          <p:nvPr userDrawn="1"/>
        </p:nvSpPr>
        <p:spPr>
          <a:xfrm>
            <a:off x="0" y="1054100"/>
            <a:ext cx="1064946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2800" b="0" i="0" u="none" strike="noStrike" baseline="0" dirty="0">
                <a:latin typeface="ArialMT"/>
              </a:rPr>
              <a:t>Hoy en día se genera gran cantidad de datos en campos como la i</a:t>
            </a:r>
            <a:r>
              <a:rPr lang="es-MX" sz="2800" b="1" i="0" u="none" strike="noStrike" baseline="0" dirty="0">
                <a:latin typeface="ArialMT"/>
              </a:rPr>
              <a:t>ndustria y la ciencia, por ello, es necesario herramientas como Apache Spark para trabajar con estos datos.</a:t>
            </a:r>
          </a:p>
          <a:p>
            <a:pPr algn="l"/>
            <a:endParaRPr lang="es-MX" sz="2800" b="0" i="0" u="none" strike="noStrike" baseline="0" dirty="0">
              <a:latin typeface="ArialMT"/>
            </a:endParaRPr>
          </a:p>
          <a:p>
            <a:pPr algn="l"/>
            <a:r>
              <a:rPr lang="es-MX" sz="2800" b="0" i="0" u="none" strike="noStrike" baseline="0" dirty="0">
                <a:latin typeface="ArialMT"/>
              </a:rPr>
              <a:t>Por otra parte, algunas industrias están utilizando Hadoop para para almacenar, procesar y analizar grandes volúmenes de datos.</a:t>
            </a:r>
          </a:p>
          <a:p>
            <a:pPr algn="l"/>
            <a:r>
              <a:rPr lang="es-MX" sz="2800" b="0" i="0" u="none" strike="noStrike" baseline="0" dirty="0">
                <a:latin typeface="ArialMT"/>
              </a:rPr>
              <a:t> </a:t>
            </a:r>
          </a:p>
          <a:p>
            <a:pPr algn="l"/>
            <a:r>
              <a:rPr lang="es-MX" sz="2800" b="0" i="0" u="none" strike="noStrike" baseline="0" dirty="0">
                <a:latin typeface="ArialMT"/>
              </a:rPr>
              <a:t>Hadoop se basa en el modelo de programación</a:t>
            </a:r>
            <a:r>
              <a:rPr lang="es-MX" sz="2800" b="1" i="0" u="none" strike="noStrike" baseline="0" dirty="0">
                <a:latin typeface="ArialMT"/>
              </a:rPr>
              <a:t> </a:t>
            </a:r>
            <a:r>
              <a:rPr lang="es-MX" sz="2800" b="1" i="1" u="none" strike="noStrike" baseline="0" dirty="0">
                <a:latin typeface="Arial-ItalicMT"/>
              </a:rPr>
              <a:t>MapReduce </a:t>
            </a:r>
            <a:r>
              <a:rPr lang="es-MX" sz="2800" b="0" i="0" u="none" strike="noStrike" baseline="0" dirty="0">
                <a:latin typeface="ArialMT"/>
              </a:rPr>
              <a:t>y permite una solución de computación que es… </a:t>
            </a:r>
          </a:p>
          <a:p>
            <a:pPr algn="l"/>
            <a:r>
              <a:rPr lang="es-MX" sz="2800" b="1" i="0" u="none" strike="noStrike" baseline="0" dirty="0">
                <a:latin typeface="ArialMT"/>
              </a:rPr>
              <a:t>escalable, tolerante a fallos, flexible y rentable.</a:t>
            </a:r>
            <a:r>
              <a:rPr lang="es-MX" sz="2800" b="0" i="0" u="none" strike="noStrike" baseline="0" dirty="0">
                <a:latin typeface="ArialMT"/>
              </a:rPr>
              <a:t> 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7901100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28804BF0-1287-7A4B-A033-6C622E3C4E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210394"/>
            <a:ext cx="7162800" cy="30135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 spc="300" baseline="0">
                <a:solidFill>
                  <a:srgbClr val="3288D4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3288D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93C2A95-3D2D-4987-9A4B-EB12069BB7BB}"/>
              </a:ext>
            </a:extLst>
          </p:cNvPr>
          <p:cNvSpPr txBox="1"/>
          <p:nvPr userDrawn="1"/>
        </p:nvSpPr>
        <p:spPr>
          <a:xfrm>
            <a:off x="0" y="1054100"/>
            <a:ext cx="1064946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2800" b="0" i="0" u="none" strike="noStrike" baseline="0" dirty="0">
                <a:latin typeface="ArialMT"/>
              </a:rPr>
              <a:t>Hoy en día se genera gran cantidad de datos en campos como la i</a:t>
            </a:r>
            <a:r>
              <a:rPr lang="es-MX" sz="2800" b="1" i="0" u="none" strike="noStrike" baseline="0" dirty="0">
                <a:latin typeface="ArialMT"/>
              </a:rPr>
              <a:t>ndustria y la ciencia, por ello, es necesario herramientas como Apache Spark para trabajar con estos datos.</a:t>
            </a:r>
          </a:p>
          <a:p>
            <a:pPr algn="l"/>
            <a:endParaRPr lang="es-MX" sz="2800" b="0" i="0" u="none" strike="noStrike" baseline="0" dirty="0">
              <a:latin typeface="ArialMT"/>
            </a:endParaRPr>
          </a:p>
          <a:p>
            <a:pPr algn="l"/>
            <a:r>
              <a:rPr lang="es-MX" sz="2800" b="0" i="0" u="none" strike="noStrike" baseline="0" dirty="0">
                <a:latin typeface="ArialMT"/>
              </a:rPr>
              <a:t>Por otra parte, algunas industrias están utilizando Hadoop para para almacenar, procesar y analizar grandes volúmenes de datos.</a:t>
            </a:r>
          </a:p>
          <a:p>
            <a:pPr algn="l"/>
            <a:r>
              <a:rPr lang="es-MX" sz="2800" b="0" i="0" u="none" strike="noStrike" baseline="0" dirty="0">
                <a:latin typeface="ArialMT"/>
              </a:rPr>
              <a:t> </a:t>
            </a:r>
          </a:p>
          <a:p>
            <a:pPr algn="l"/>
            <a:r>
              <a:rPr lang="es-MX" sz="2800" b="0" i="0" u="none" strike="noStrike" baseline="0" dirty="0">
                <a:latin typeface="ArialMT"/>
              </a:rPr>
              <a:t>Hadoop se basa en el modelo de programación</a:t>
            </a:r>
            <a:r>
              <a:rPr lang="es-MX" sz="2800" b="1" i="0" u="none" strike="noStrike" baseline="0" dirty="0">
                <a:latin typeface="ArialMT"/>
              </a:rPr>
              <a:t> </a:t>
            </a:r>
            <a:r>
              <a:rPr lang="es-MX" sz="2800" b="1" i="1" u="none" strike="noStrike" baseline="0" dirty="0">
                <a:latin typeface="Arial-ItalicMT"/>
              </a:rPr>
              <a:t>MapReduce </a:t>
            </a:r>
            <a:r>
              <a:rPr lang="es-MX" sz="2800" b="0" i="0" u="none" strike="noStrike" baseline="0" dirty="0">
                <a:latin typeface="ArialMT"/>
              </a:rPr>
              <a:t>y permite una solución de computación que es… </a:t>
            </a:r>
          </a:p>
          <a:p>
            <a:pPr algn="l"/>
            <a:r>
              <a:rPr lang="es-MX" sz="2800" b="1" i="0" u="none" strike="noStrike" baseline="0" dirty="0">
                <a:latin typeface="ArialMT"/>
              </a:rPr>
              <a:t>escalable, tolerante a fallos, flexible y rentable.</a:t>
            </a:r>
            <a:r>
              <a:rPr lang="es-MX" sz="2800" b="0" i="0" u="none" strike="noStrike" baseline="0" dirty="0">
                <a:latin typeface="ArialMT"/>
              </a:rPr>
              <a:t> 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0804375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28804BF0-1287-7A4B-A033-6C622E3C4E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210394"/>
            <a:ext cx="7162800" cy="30135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 spc="300" baseline="0">
                <a:solidFill>
                  <a:srgbClr val="3288D4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3288D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93C2A95-3D2D-4987-9A4B-EB12069BB7BB}"/>
              </a:ext>
            </a:extLst>
          </p:cNvPr>
          <p:cNvSpPr txBox="1"/>
          <p:nvPr userDrawn="1"/>
        </p:nvSpPr>
        <p:spPr>
          <a:xfrm>
            <a:off x="0" y="1054100"/>
            <a:ext cx="1064946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2800" b="0" i="0" u="none" strike="noStrike" baseline="0" dirty="0">
                <a:latin typeface="ArialMT"/>
              </a:rPr>
              <a:t>Hoy en día se genera gran cantidad de datos en campos como la i</a:t>
            </a:r>
            <a:r>
              <a:rPr lang="es-MX" sz="2800" b="1" i="0" u="none" strike="noStrike" baseline="0" dirty="0">
                <a:latin typeface="ArialMT"/>
              </a:rPr>
              <a:t>ndustria y la ciencia, por ello, es necesario herramientas como Apache Spark para trabajar con estos datos.</a:t>
            </a:r>
          </a:p>
          <a:p>
            <a:pPr algn="l"/>
            <a:endParaRPr lang="es-MX" sz="2800" b="0" i="0" u="none" strike="noStrike" baseline="0" dirty="0">
              <a:latin typeface="ArialMT"/>
            </a:endParaRPr>
          </a:p>
          <a:p>
            <a:pPr algn="l"/>
            <a:r>
              <a:rPr lang="es-MX" sz="2800" b="0" i="0" u="none" strike="noStrike" baseline="0" dirty="0">
                <a:latin typeface="ArialMT"/>
              </a:rPr>
              <a:t>Por otra parte, algunas industrias están utilizando Hadoop para para almacenar, procesar y analizar grandes volúmenes de datos.</a:t>
            </a:r>
          </a:p>
          <a:p>
            <a:pPr algn="l"/>
            <a:r>
              <a:rPr lang="es-MX" sz="2800" b="0" i="0" u="none" strike="noStrike" baseline="0" dirty="0">
                <a:latin typeface="ArialMT"/>
              </a:rPr>
              <a:t> </a:t>
            </a:r>
          </a:p>
          <a:p>
            <a:pPr algn="l"/>
            <a:r>
              <a:rPr lang="es-MX" sz="2800" b="0" i="0" u="none" strike="noStrike" baseline="0" dirty="0">
                <a:latin typeface="ArialMT"/>
              </a:rPr>
              <a:t>Hadoop se basa en el modelo de programación</a:t>
            </a:r>
            <a:r>
              <a:rPr lang="es-MX" sz="2800" b="1" i="0" u="none" strike="noStrike" baseline="0" dirty="0">
                <a:latin typeface="ArialMT"/>
              </a:rPr>
              <a:t> </a:t>
            </a:r>
            <a:r>
              <a:rPr lang="es-MX" sz="2800" b="1" i="1" u="none" strike="noStrike" baseline="0" dirty="0">
                <a:latin typeface="Arial-ItalicMT"/>
              </a:rPr>
              <a:t>MapReduce </a:t>
            </a:r>
            <a:r>
              <a:rPr lang="es-MX" sz="2800" b="0" i="0" u="none" strike="noStrike" baseline="0" dirty="0">
                <a:latin typeface="ArialMT"/>
              </a:rPr>
              <a:t>y permite una solución de computación que es… </a:t>
            </a:r>
          </a:p>
          <a:p>
            <a:pPr algn="l"/>
            <a:r>
              <a:rPr lang="es-MX" sz="2800" b="1" i="0" u="none" strike="noStrike" baseline="0" dirty="0">
                <a:latin typeface="ArialMT"/>
              </a:rPr>
              <a:t>escalable, tolerante a fallos, flexible y rentable.</a:t>
            </a:r>
            <a:r>
              <a:rPr lang="es-MX" sz="2800" b="0" i="0" u="none" strike="noStrike" baseline="0" dirty="0">
                <a:latin typeface="ArialMT"/>
              </a:rPr>
              <a:t> 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9545624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28804BF0-1287-7A4B-A033-6C622E3C4E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0850" y="210394"/>
            <a:ext cx="7162800" cy="30135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 spc="300" baseline="0">
                <a:solidFill>
                  <a:srgbClr val="3288D4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Arquitecturas Cloud &amp; Big Data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3288D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93C2A95-3D2D-4987-9A4B-EB12069BB7BB}"/>
              </a:ext>
            </a:extLst>
          </p:cNvPr>
          <p:cNvSpPr txBox="1"/>
          <p:nvPr userDrawn="1"/>
        </p:nvSpPr>
        <p:spPr>
          <a:xfrm>
            <a:off x="351444" y="739757"/>
            <a:ext cx="955877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1800" b="0" i="0" u="none" strike="noStrike" baseline="0" dirty="0">
                <a:latin typeface="ArialMT"/>
              </a:rPr>
              <a:t>Hoy en </a:t>
            </a:r>
            <a:r>
              <a:rPr lang="es-MX" sz="1800" b="0" i="0" u="none" strike="noStrike" baseline="0" dirty="0" err="1">
                <a:latin typeface="ArialMT"/>
              </a:rPr>
              <a:t>dia</a:t>
            </a:r>
            <a:r>
              <a:rPr lang="es-MX" sz="1800" b="0" i="0" u="none" strike="noStrike" baseline="0" dirty="0">
                <a:latin typeface="ArialMT"/>
              </a:rPr>
              <a:t> se genera gran cantidad de datos en campos como la industria y la ciencia, por</a:t>
            </a:r>
          </a:p>
          <a:p>
            <a:pPr algn="l"/>
            <a:r>
              <a:rPr lang="es-MX" sz="1800" b="0" i="0" u="none" strike="noStrike" baseline="0" dirty="0">
                <a:latin typeface="ArialMT"/>
              </a:rPr>
              <a:t>ello, es necesario herramientas como Apache Spark para trabajar con estos datos.</a:t>
            </a:r>
          </a:p>
          <a:p>
            <a:pPr algn="l"/>
            <a:r>
              <a:rPr lang="es-MX" sz="1800" b="0" i="0" u="none" strike="noStrike" baseline="0" dirty="0">
                <a:latin typeface="ArialMT"/>
              </a:rPr>
              <a:t>Por otra parte, algunas industrias </a:t>
            </a:r>
            <a:r>
              <a:rPr lang="es-MX" sz="1800" b="0" i="0" u="none" strike="noStrike" baseline="0" dirty="0" err="1">
                <a:latin typeface="ArialMT"/>
              </a:rPr>
              <a:t>estan</a:t>
            </a:r>
            <a:r>
              <a:rPr lang="es-MX" sz="1800" b="0" i="0" u="none" strike="noStrike" baseline="0" dirty="0">
                <a:latin typeface="ArialMT"/>
              </a:rPr>
              <a:t> utilizando Hadoop para para almacenar, procesar y</a:t>
            </a:r>
          </a:p>
          <a:p>
            <a:pPr algn="l"/>
            <a:r>
              <a:rPr lang="es-MX" sz="1800" b="0" i="0" u="none" strike="noStrike" baseline="0" dirty="0">
                <a:latin typeface="ArialMT"/>
              </a:rPr>
              <a:t>analizar grandes </a:t>
            </a:r>
            <a:r>
              <a:rPr lang="es-MX" sz="1800" b="0" i="0" u="none" strike="noStrike" baseline="0" dirty="0" err="1">
                <a:latin typeface="ArialMT"/>
              </a:rPr>
              <a:t>volumenes</a:t>
            </a:r>
            <a:r>
              <a:rPr lang="es-MX" sz="1800" b="0" i="0" u="none" strike="noStrike" baseline="0" dirty="0">
                <a:latin typeface="ArialMT"/>
              </a:rPr>
              <a:t> de datos. Hadoop se basa en el modelo de </a:t>
            </a:r>
            <a:r>
              <a:rPr lang="es-MX" sz="1800" b="0" i="0" u="none" strike="noStrike" baseline="0" dirty="0" err="1">
                <a:latin typeface="ArialMT"/>
              </a:rPr>
              <a:t>programacion</a:t>
            </a:r>
            <a:endParaRPr lang="es-MX" sz="1800" b="0" i="0" u="none" strike="noStrike" baseline="0" dirty="0">
              <a:latin typeface="ArialMT"/>
            </a:endParaRPr>
          </a:p>
          <a:p>
            <a:pPr algn="l"/>
            <a:r>
              <a:rPr lang="es-MX" sz="1800" b="0" i="1" u="none" strike="noStrike" baseline="0" dirty="0">
                <a:latin typeface="Arial-ItalicMT"/>
              </a:rPr>
              <a:t>MapReduce </a:t>
            </a:r>
            <a:r>
              <a:rPr lang="es-MX" sz="1800" b="0" i="0" u="none" strike="noStrike" baseline="0" dirty="0">
                <a:latin typeface="ArialMT"/>
              </a:rPr>
              <a:t>y permite una </a:t>
            </a:r>
            <a:r>
              <a:rPr lang="es-MX" sz="1800" b="0" i="0" u="none" strike="noStrike" baseline="0" dirty="0" err="1">
                <a:latin typeface="ArialMT"/>
              </a:rPr>
              <a:t>solucion</a:t>
            </a:r>
            <a:r>
              <a:rPr lang="es-MX" sz="1800" b="0" i="0" u="none" strike="noStrike" baseline="0" dirty="0">
                <a:latin typeface="ArialMT"/>
              </a:rPr>
              <a:t> de </a:t>
            </a:r>
            <a:r>
              <a:rPr lang="es-MX" sz="1800" b="0" i="0" u="none" strike="noStrike" baseline="0" dirty="0" err="1">
                <a:latin typeface="ArialMT"/>
              </a:rPr>
              <a:t>computacion</a:t>
            </a:r>
            <a:r>
              <a:rPr lang="es-MX" sz="1800" b="0" i="0" u="none" strike="noStrike" baseline="0" dirty="0">
                <a:latin typeface="ArialMT"/>
              </a:rPr>
              <a:t> que es escalable tolerante a fallos,</a:t>
            </a:r>
          </a:p>
          <a:p>
            <a:pPr algn="l"/>
            <a:r>
              <a:rPr lang="es-MX" sz="1800" b="0" i="0" u="none" strike="noStrike" baseline="0" dirty="0">
                <a:latin typeface="ArialMT"/>
              </a:rPr>
              <a:t>flexible y rentable. La principal </a:t>
            </a:r>
            <a:r>
              <a:rPr lang="es-MX" sz="1800" b="0" i="0" u="none" strike="noStrike" baseline="0" dirty="0" err="1">
                <a:latin typeface="ArialMT"/>
              </a:rPr>
              <a:t>preocupacion</a:t>
            </a:r>
            <a:r>
              <a:rPr lang="es-MX" sz="1800" b="0" i="0" u="none" strike="noStrike" baseline="0" dirty="0">
                <a:latin typeface="ArialMT"/>
              </a:rPr>
              <a:t> que presenta Hadoop es mantener la velocidad</a:t>
            </a:r>
          </a:p>
          <a:p>
            <a:pPr algn="l"/>
            <a:r>
              <a:rPr lang="es-MX" sz="1800" b="0" i="0" u="none" strike="noStrike" baseline="0" dirty="0">
                <a:latin typeface="ArialMT"/>
              </a:rPr>
              <a:t>de espera entre las consultas y el tiempo para ejecutar el programa en el procesamiento de</a:t>
            </a:r>
          </a:p>
          <a:p>
            <a:pPr algn="l"/>
            <a:r>
              <a:rPr lang="es-ES" sz="1800" b="0" i="0" u="none" strike="noStrike" baseline="0" dirty="0">
                <a:latin typeface="ArialMT"/>
              </a:rPr>
              <a:t>grandes conjuntos de datos.</a:t>
            </a:r>
          </a:p>
          <a:p>
            <a:pPr algn="l"/>
            <a:r>
              <a:rPr lang="es-ES" sz="1800" b="0" i="0" u="none" strike="noStrike" baseline="0" dirty="0">
                <a:latin typeface="ArialMT"/>
              </a:rPr>
              <a:t>Posteriormente </a:t>
            </a:r>
            <a:r>
              <a:rPr lang="es-ES" sz="1800" b="0" i="0" u="none" strike="noStrike" baseline="0" dirty="0" err="1">
                <a:latin typeface="ArialMT"/>
              </a:rPr>
              <a:t>salio</a:t>
            </a:r>
            <a:r>
              <a:rPr lang="es-ES" sz="1800" b="0" i="0" u="none" strike="noStrike" baseline="0" dirty="0">
                <a:latin typeface="ArialMT"/>
              </a:rPr>
              <a:t> a la luz Apache </a:t>
            </a:r>
            <a:r>
              <a:rPr lang="es-ES" sz="1800" b="0" i="0" u="none" strike="noStrike" baseline="0" dirty="0" err="1">
                <a:latin typeface="ArialMT"/>
              </a:rPr>
              <a:t>Spark</a:t>
            </a:r>
            <a:r>
              <a:rPr lang="es-ES" sz="1800" b="0" i="0" u="none" strike="noStrike" baseline="0" dirty="0">
                <a:latin typeface="ArialMT"/>
              </a:rPr>
              <a:t> introducido por la empresa </a:t>
            </a:r>
            <a:r>
              <a:rPr lang="es-ES" sz="1800" b="0" i="1" u="none" strike="noStrike" baseline="0" dirty="0">
                <a:latin typeface="Arial-ItalicMT"/>
              </a:rPr>
              <a:t>Apache Software</a:t>
            </a:r>
          </a:p>
          <a:p>
            <a:pPr algn="l"/>
            <a:r>
              <a:rPr lang="es-MX" sz="1800" b="0" i="1" u="none" strike="noStrike" baseline="0" dirty="0" err="1">
                <a:latin typeface="Arial-ItalicMT"/>
              </a:rPr>
              <a:t>Foundation</a:t>
            </a:r>
            <a:r>
              <a:rPr lang="es-MX" sz="1800" b="0" i="1" u="none" strike="noStrike" baseline="0" dirty="0">
                <a:latin typeface="Arial-ItalicMT"/>
              </a:rPr>
              <a:t> </a:t>
            </a:r>
            <a:r>
              <a:rPr lang="es-MX" sz="1800" b="0" i="0" u="none" strike="noStrike" baseline="0" dirty="0">
                <a:latin typeface="ArialMT"/>
              </a:rPr>
              <a:t>para acelerar el proceso de software de calculo computacional Hadoop.</a:t>
            </a:r>
          </a:p>
          <a:p>
            <a:pPr algn="l"/>
            <a:r>
              <a:rPr lang="es-MX" sz="1800" b="0" i="0" u="none" strike="noStrike" baseline="0" dirty="0">
                <a:latin typeface="ArialMT"/>
              </a:rPr>
              <a:t>Aunque es importante mencionar que Apache Spark depende de Hadoop, ya que lo utiliza</a:t>
            </a:r>
          </a:p>
          <a:p>
            <a:pPr algn="l"/>
            <a:r>
              <a:rPr lang="es-ES" sz="1800" b="0" i="0" u="none" strike="noStrike" baseline="0" dirty="0">
                <a:latin typeface="ArialMT"/>
              </a:rPr>
              <a:t>para </a:t>
            </a:r>
            <a:r>
              <a:rPr lang="es-ES" sz="1800" b="0" i="0" u="none" strike="noStrike" baseline="0" dirty="0" err="1">
                <a:latin typeface="ArialMT"/>
              </a:rPr>
              <a:t>propositos</a:t>
            </a:r>
            <a:r>
              <a:rPr lang="es-ES" sz="1800" b="0" i="0" u="none" strike="noStrike" baseline="0" dirty="0">
                <a:latin typeface="ArialMT"/>
              </a:rPr>
              <a:t> de almacenamiento.</a:t>
            </a:r>
          </a:p>
        </p:txBody>
      </p:sp>
    </p:spTree>
    <p:extLst>
      <p:ext uri="{BB962C8B-B14F-4D97-AF65-F5344CB8AC3E}">
        <p14:creationId xmlns:p14="http://schemas.microsoft.com/office/powerpoint/2010/main" val="3097179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0C1AFEB-736C-B54A-AABC-81A7EDBB6C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37"/>
            <a:ext cx="10807700" cy="7745924"/>
          </a:xfrm>
          <a:prstGeom prst="rect">
            <a:avLst/>
          </a:prstGeom>
        </p:spPr>
      </p:pic>
      <p:sp>
        <p:nvSpPr>
          <p:cNvPr id="14" name="Marcador de texto 3">
            <a:extLst>
              <a:ext uri="{FF2B5EF4-FFF2-40B4-BE49-F238E27FC236}">
                <a16:creationId xmlns:a16="http://schemas.microsoft.com/office/drawing/2014/main" id="{263B72D3-C93A-154B-8509-84FF05BD8B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3250" y="1587500"/>
            <a:ext cx="5115602" cy="16352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6000"/>
              </a:lnSpc>
              <a:buNone/>
              <a:defRPr sz="5500" b="1" i="0" spc="0" baseline="0">
                <a:solidFill>
                  <a:srgbClr val="FFEA4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</a:t>
            </a:r>
          </a:p>
          <a:p>
            <a:pPr lvl="0"/>
            <a:r>
              <a:rPr lang="es-ES_tradnl" dirty="0"/>
              <a:t>presentación</a:t>
            </a: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0D8F4C33-606A-5749-8D75-ACE4C079CB9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3250" y="3222732"/>
            <a:ext cx="6106202" cy="84916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6000"/>
              </a:lnSpc>
              <a:buNone/>
              <a:defRPr sz="2400" b="1" i="0" spc="0" baseline="0">
                <a:solidFill>
                  <a:srgbClr val="22D3C6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Fecha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377913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ítulo 10">
            <a:extLst>
              <a:ext uri="{FF2B5EF4-FFF2-40B4-BE49-F238E27FC236}">
                <a16:creationId xmlns:a16="http://schemas.microsoft.com/office/drawing/2014/main" id="{47FDBC18-AC90-8349-AF48-F2593D09EC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501158"/>
            <a:ext cx="3755488" cy="609562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rgbClr val="3288D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28804BF0-1287-7A4B-A033-6C622E3C4E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669278"/>
            <a:ext cx="4038600" cy="27699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900" b="0" i="0" spc="300" baseline="0">
                <a:solidFill>
                  <a:srgbClr val="3288D4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PRESENTACIÓN</a:t>
            </a:r>
          </a:p>
        </p:txBody>
      </p:sp>
      <p:sp>
        <p:nvSpPr>
          <p:cNvPr id="21" name="Marcador de texto 3">
            <a:extLst>
              <a:ext uri="{FF2B5EF4-FFF2-40B4-BE49-F238E27FC236}">
                <a16:creationId xmlns:a16="http://schemas.microsoft.com/office/drawing/2014/main" id="{9F30D7C2-FA9E-484E-BB4C-43DA4E2D86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850" y="2169721"/>
            <a:ext cx="3755488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400" b="0" i="0" smtClean="0">
                <a:effectLst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b="1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b="1" dirty="0">
                <a:effectLst/>
                <a:latin typeface="Helvetica Neue" panose="02000503000000020004" pitchFamily="2" charset="0"/>
              </a:rPr>
              <a:t> </a:t>
            </a:r>
            <a:r>
              <a:rPr lang="es-ES" b="1" dirty="0" err="1">
                <a:effectLst/>
                <a:latin typeface="Helvetica Neue" panose="02000503000000020004" pitchFamily="2" charset="0"/>
              </a:rPr>
              <a:t>ipsum</a:t>
            </a:r>
            <a:endParaRPr lang="es-ES" dirty="0">
              <a:effectLst/>
              <a:latin typeface="Helvetica Neue" panose="02000503000000020004" pitchFamily="2" charset="0"/>
            </a:endParaRPr>
          </a:p>
          <a:p>
            <a:r>
              <a:rPr lang="es-ES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ipsum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sit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amet</a:t>
            </a:r>
            <a:r>
              <a:rPr lang="es-ES" dirty="0">
                <a:effectLst/>
                <a:latin typeface="Helvetica Neue" panose="02000503000000020004" pitchFamily="2" charset="0"/>
              </a:rPr>
              <a:t>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consectetur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adipiscing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elit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Vestibulum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mollis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quis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eget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hendrerit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Aliquam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dui</a:t>
            </a:r>
            <a:r>
              <a:rPr lang="es-ES" dirty="0">
                <a:effectLst/>
                <a:latin typeface="Helvetica Neue" panose="02000503000000020004" pitchFamily="2" charset="0"/>
              </a:rPr>
              <a:t> justo,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viverra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eu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diam</a:t>
            </a:r>
            <a:r>
              <a:rPr lang="es-ES" dirty="0">
                <a:effectLst/>
                <a:latin typeface="Helvetica Neue" panose="02000503000000020004" pitchFamily="2" charset="0"/>
              </a:rPr>
              <a:t> id,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fermentum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congue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purus</a:t>
            </a:r>
            <a:r>
              <a:rPr lang="es-ES" dirty="0"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9475EC73-3568-F841-B01F-085215B630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276" y="3558683"/>
            <a:ext cx="3755488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400" b="0" i="0" smtClean="0">
                <a:effectLst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b="1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b="1" dirty="0">
                <a:effectLst/>
                <a:latin typeface="Helvetica Neue" panose="02000503000000020004" pitchFamily="2" charset="0"/>
              </a:rPr>
              <a:t> </a:t>
            </a:r>
            <a:r>
              <a:rPr lang="es-ES" b="1" dirty="0" err="1">
                <a:effectLst/>
                <a:latin typeface="Helvetica Neue" panose="02000503000000020004" pitchFamily="2" charset="0"/>
              </a:rPr>
              <a:t>ipsum</a:t>
            </a:r>
            <a:endParaRPr lang="es-ES" dirty="0">
              <a:effectLst/>
              <a:latin typeface="Helvetica Neue" panose="02000503000000020004" pitchFamily="2" charset="0"/>
            </a:endParaRPr>
          </a:p>
          <a:p>
            <a:r>
              <a:rPr lang="es-ES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ipsum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sit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amet</a:t>
            </a:r>
            <a:r>
              <a:rPr lang="es-ES" dirty="0">
                <a:effectLst/>
                <a:latin typeface="Helvetica Neue" panose="02000503000000020004" pitchFamily="2" charset="0"/>
              </a:rPr>
              <a:t>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consectetur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adipiscing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elit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Vestibulum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mollis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quis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eget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hendrerit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Aliquam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dui</a:t>
            </a:r>
            <a:r>
              <a:rPr lang="es-ES" dirty="0">
                <a:effectLst/>
                <a:latin typeface="Helvetica Neue" panose="02000503000000020004" pitchFamily="2" charset="0"/>
              </a:rPr>
              <a:t> justo,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viverra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eu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diam</a:t>
            </a:r>
            <a:r>
              <a:rPr lang="es-ES" dirty="0">
                <a:effectLst/>
                <a:latin typeface="Helvetica Neue" panose="02000503000000020004" pitchFamily="2" charset="0"/>
              </a:rPr>
              <a:t> id,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fermentum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congue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purus</a:t>
            </a:r>
            <a:r>
              <a:rPr lang="es-ES" dirty="0"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24" name="Marcador de texto 3">
            <a:extLst>
              <a:ext uri="{FF2B5EF4-FFF2-40B4-BE49-F238E27FC236}">
                <a16:creationId xmlns:a16="http://schemas.microsoft.com/office/drawing/2014/main" id="{6A266DCD-8B74-1D4C-8039-1EA045CC6FB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0276" y="4947645"/>
            <a:ext cx="3755488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400" b="0" i="0" smtClean="0">
                <a:effectLst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b="1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b="1" dirty="0">
                <a:effectLst/>
                <a:latin typeface="Helvetica Neue" panose="02000503000000020004" pitchFamily="2" charset="0"/>
              </a:rPr>
              <a:t> </a:t>
            </a:r>
            <a:r>
              <a:rPr lang="es-ES" b="1" dirty="0" err="1">
                <a:effectLst/>
                <a:latin typeface="Helvetica Neue" panose="02000503000000020004" pitchFamily="2" charset="0"/>
              </a:rPr>
              <a:t>ipsum</a:t>
            </a:r>
            <a:endParaRPr lang="es-ES" dirty="0">
              <a:effectLst/>
              <a:latin typeface="Helvetica Neue" panose="02000503000000020004" pitchFamily="2" charset="0"/>
            </a:endParaRPr>
          </a:p>
          <a:p>
            <a:r>
              <a:rPr lang="es-ES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ipsum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sit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amet</a:t>
            </a:r>
            <a:r>
              <a:rPr lang="es-ES" dirty="0">
                <a:effectLst/>
                <a:latin typeface="Helvetica Neue" panose="02000503000000020004" pitchFamily="2" charset="0"/>
              </a:rPr>
              <a:t>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consectetur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adipiscing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elit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Vestibulum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mollis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quis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eget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hendrerit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Aliquam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dui</a:t>
            </a:r>
            <a:r>
              <a:rPr lang="es-ES" dirty="0">
                <a:effectLst/>
                <a:latin typeface="Helvetica Neue" panose="02000503000000020004" pitchFamily="2" charset="0"/>
              </a:rPr>
              <a:t> justo,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viverra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eu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diam</a:t>
            </a:r>
            <a:r>
              <a:rPr lang="es-ES" dirty="0">
                <a:effectLst/>
                <a:latin typeface="Helvetica Neue" panose="02000503000000020004" pitchFamily="2" charset="0"/>
              </a:rPr>
              <a:t> id,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fermentum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congue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purus</a:t>
            </a:r>
            <a:r>
              <a:rPr lang="es-ES" dirty="0"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328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3288D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075BB044-9EC0-6B4E-BA64-BB3B0D26B5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24457" y="1446077"/>
            <a:ext cx="4788483" cy="615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68165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RAPORT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ACC3AA88-2FCC-ED4F-9564-1BD71E52126A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3288D4"/>
              </a:solidFill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5E2CFD28-DE06-1A4E-BF14-48E413326C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8270" y="2730500"/>
            <a:ext cx="7351160" cy="1371600"/>
          </a:xfrm>
          <a:prstGeom prst="rect">
            <a:avLst/>
          </a:prstGeom>
        </p:spPr>
      </p:pic>
      <p:pic>
        <p:nvPicPr>
          <p:cNvPr id="6" name="Imagen 5" descr="Un dibujo de una cara feliz&#10;&#10;Descripción generada automáticamente con confianza baja">
            <a:extLst>
              <a:ext uri="{FF2B5EF4-FFF2-40B4-BE49-F238E27FC236}">
                <a16:creationId xmlns:a16="http://schemas.microsoft.com/office/drawing/2014/main" id="{44C608F0-F9BB-A546-8B7E-C8FB5F4EC19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850" y="4704994"/>
            <a:ext cx="3352800" cy="84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3356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0D2C9F88-C8E1-6347-BF36-B6B5C7AC5D2D}"/>
              </a:ext>
            </a:extLst>
          </p:cNvPr>
          <p:cNvSpPr/>
          <p:nvPr userDrawn="1"/>
        </p:nvSpPr>
        <p:spPr>
          <a:xfrm>
            <a:off x="0" y="1"/>
            <a:ext cx="10807700" cy="6159500"/>
          </a:xfrm>
          <a:prstGeom prst="rect">
            <a:avLst/>
          </a:prstGeom>
          <a:solidFill>
            <a:srgbClr val="328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</a:endParaRPr>
          </a:p>
        </p:txBody>
      </p:sp>
      <p:sp>
        <p:nvSpPr>
          <p:cNvPr id="14" name="Marcador de texto 3">
            <a:extLst>
              <a:ext uri="{FF2B5EF4-FFF2-40B4-BE49-F238E27FC236}">
                <a16:creationId xmlns:a16="http://schemas.microsoft.com/office/drawing/2014/main" id="{263B72D3-C93A-154B-8509-84FF05BD8B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2415" y="2425700"/>
            <a:ext cx="5115602" cy="16352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6000"/>
              </a:lnSpc>
              <a:buNone/>
              <a:defRPr sz="5500" b="1" i="0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</a:t>
            </a:r>
          </a:p>
          <a:p>
            <a:pPr lvl="0"/>
            <a:r>
              <a:rPr lang="es-ES_tradnl" dirty="0"/>
              <a:t>presentación</a:t>
            </a: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0D8F4C33-606A-5749-8D75-ACE4C079CB9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2415" y="4060932"/>
            <a:ext cx="6106202" cy="84916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6000"/>
              </a:lnSpc>
              <a:buNone/>
              <a:defRPr sz="2400" b="1" i="0" spc="0" baseline="0">
                <a:solidFill>
                  <a:srgbClr val="06112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Fecha de la presentación</a:t>
            </a:r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56079A70-4CDC-BE44-BF7E-DD31FDAC24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06524" y="222250"/>
            <a:ext cx="8253269" cy="6042132"/>
          </a:xfrm>
          <a:prstGeom prst="rect">
            <a:avLst/>
          </a:prstGeom>
        </p:spPr>
      </p:pic>
      <p:pic>
        <p:nvPicPr>
          <p:cNvPr id="3" name="Imagen 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54136B19-67A5-4D0F-A940-45A1A8A8832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40" y="6036192"/>
            <a:ext cx="9601220" cy="145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7013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09" b="0" i="0">
                <a:solidFill>
                  <a:srgbClr val="455F5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91" b="1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127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5010">
              <a:lnSpc>
                <a:spcPts val="2470"/>
              </a:lnSpc>
            </a:pPr>
            <a:r>
              <a:rPr lang="es-ES" spc="-6"/>
              <a:t>Ecosistema</a:t>
            </a:r>
            <a:r>
              <a:rPr lang="es-ES" spc="-35"/>
              <a:t> </a:t>
            </a:r>
            <a:r>
              <a:rPr lang="es-ES" spc="-6"/>
              <a:t>Spark</a:t>
            </a:r>
            <a:endParaRPr lang="es-ES" spc="-6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2127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15010">
              <a:lnSpc>
                <a:spcPts val="2470"/>
              </a:lnSpc>
            </a:pPr>
            <a:r>
              <a:rPr lang="en-US"/>
              <a:t>Máster</a:t>
            </a:r>
            <a:r>
              <a:rPr lang="en-US" spc="-6"/>
              <a:t> en</a:t>
            </a:r>
            <a:r>
              <a:rPr lang="en-US"/>
              <a:t> </a:t>
            </a:r>
            <a:r>
              <a:rPr lang="en-US" spc="-6"/>
              <a:t>Big</a:t>
            </a:r>
            <a:r>
              <a:rPr lang="en-US" spc="-12"/>
              <a:t> </a:t>
            </a:r>
            <a:r>
              <a:rPr lang="en-US" spc="-6"/>
              <a:t>Data</a:t>
            </a:r>
            <a:r>
              <a:rPr lang="en-US"/>
              <a:t> y </a:t>
            </a:r>
            <a:r>
              <a:rPr lang="en-US" spc="-6"/>
              <a:t>Data</a:t>
            </a:r>
            <a:r>
              <a:rPr lang="en-US"/>
              <a:t> </a:t>
            </a:r>
            <a:r>
              <a:rPr lang="en-US" spc="-6"/>
              <a:t>Science</a:t>
            </a:r>
            <a:endParaRPr lang="en-US" spc="-6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127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pPr marL="46531">
              <a:lnSpc>
                <a:spcPts val="2470"/>
              </a:lnSpc>
            </a:pPr>
            <a:fld id="{81D60167-4931-47E6-BA6A-407CBD079E47}" type="slidenum">
              <a:rPr lang="es-ES" spc="-6" smtClean="0"/>
              <a:pPr marL="46531">
                <a:lnSpc>
                  <a:spcPts val="2470"/>
                </a:lnSpc>
              </a:pPr>
              <a:t>‹Nº›</a:t>
            </a:fld>
            <a:endParaRPr lang="es-ES" spc="-6" dirty="0"/>
          </a:p>
        </p:txBody>
      </p:sp>
    </p:spTree>
    <p:extLst>
      <p:ext uri="{BB962C8B-B14F-4D97-AF65-F5344CB8AC3E}">
        <p14:creationId xmlns:p14="http://schemas.microsoft.com/office/powerpoint/2010/main" val="9141058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0807700" cy="7747000"/>
          </a:xfrm>
          <a:custGeom>
            <a:avLst/>
            <a:gdLst/>
            <a:ahLst/>
            <a:cxnLst/>
            <a:rect l="l" t="t" r="r" b="b"/>
            <a:pathLst>
              <a:path w="10807700" h="7747000">
                <a:moveTo>
                  <a:pt x="10807699" y="7746999"/>
                </a:moveTo>
                <a:lnTo>
                  <a:pt x="0" y="7746999"/>
                </a:lnTo>
                <a:lnTo>
                  <a:pt x="0" y="0"/>
                </a:lnTo>
                <a:lnTo>
                  <a:pt x="10807699" y="0"/>
                </a:lnTo>
                <a:lnTo>
                  <a:pt x="10807699" y="7746999"/>
                </a:lnTo>
                <a:close/>
              </a:path>
            </a:pathLst>
          </a:custGeom>
          <a:solidFill>
            <a:srgbClr val="318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1/13/2023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52699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8DD4EF45-D51A-DA49-85FF-B1302EA5C2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0"/>
            <a:ext cx="10807699" cy="7746959"/>
          </a:xfrm>
          <a:prstGeom prst="rect">
            <a:avLst/>
          </a:prstGeom>
        </p:spPr>
      </p:pic>
      <p:sp>
        <p:nvSpPr>
          <p:cNvPr id="14" name="Marcador de texto 3">
            <a:extLst>
              <a:ext uri="{FF2B5EF4-FFF2-40B4-BE49-F238E27FC236}">
                <a16:creationId xmlns:a16="http://schemas.microsoft.com/office/drawing/2014/main" id="{263B72D3-C93A-154B-8509-84FF05BD8B1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3250" y="1587500"/>
            <a:ext cx="5115602" cy="16352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6000"/>
              </a:lnSpc>
              <a:buNone/>
              <a:defRPr sz="5500" b="1" i="0" spc="0" baseline="0">
                <a:solidFill>
                  <a:srgbClr val="FFEA4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</a:t>
            </a:r>
          </a:p>
          <a:p>
            <a:pPr lvl="0"/>
            <a:r>
              <a:rPr lang="es-ES_tradnl" dirty="0"/>
              <a:t>presentación</a:t>
            </a:r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0D8F4C33-606A-5749-8D75-ACE4C079CB9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3250" y="3222732"/>
            <a:ext cx="6106202" cy="84916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6000"/>
              </a:lnSpc>
              <a:buNone/>
              <a:defRPr sz="2400" b="1" i="0" spc="0" baseline="0">
                <a:solidFill>
                  <a:srgbClr val="22D3C6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Fecha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4096743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ÍNDIC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AF2C23CF-9C3A-784D-8BD7-37D85DFA2E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37"/>
            <a:ext cx="10807700" cy="7745924"/>
          </a:xfrm>
          <a:prstGeom prst="rect">
            <a:avLst/>
          </a:prstGeom>
        </p:spPr>
      </p:pic>
      <p:sp>
        <p:nvSpPr>
          <p:cNvPr id="16" name="bg object 16"/>
          <p:cNvSpPr/>
          <p:nvPr/>
        </p:nvSpPr>
        <p:spPr>
          <a:xfrm>
            <a:off x="6350" y="6350"/>
            <a:ext cx="10800080" cy="7731125"/>
          </a:xfrm>
          <a:custGeom>
            <a:avLst/>
            <a:gdLst/>
            <a:ahLst/>
            <a:cxnLst/>
            <a:rect l="l" t="t" r="r" b="b"/>
            <a:pathLst>
              <a:path w="10800080" h="7731125">
                <a:moveTo>
                  <a:pt x="10800003" y="7730858"/>
                </a:moveTo>
                <a:lnTo>
                  <a:pt x="0" y="7730858"/>
                </a:lnTo>
                <a:lnTo>
                  <a:pt x="0" y="0"/>
                </a:lnTo>
                <a:lnTo>
                  <a:pt x="10800003" y="0"/>
                </a:lnTo>
                <a:lnTo>
                  <a:pt x="10800003" y="7730858"/>
                </a:lnTo>
                <a:close/>
              </a:path>
            </a:pathLst>
          </a:custGeom>
          <a:ln w="12700">
            <a:solidFill>
              <a:srgbClr val="1D1D1B"/>
            </a:solidFill>
          </a:ln>
        </p:spPr>
        <p:txBody>
          <a:bodyPr wrap="square" lIns="0" tIns="0" rIns="0" bIns="0" rtlCol="0"/>
          <a:lstStyle/>
          <a:p>
            <a:endParaRPr b="0" i="0" dirty="0">
              <a:latin typeface="Arial" panose="020B0604020202020204" pitchFamily="34" charset="0"/>
            </a:endParaRPr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40DE14B0-F75D-774C-B0F4-9D51579D67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501158"/>
            <a:ext cx="1828800" cy="430887"/>
          </a:xfrm>
          <a:prstGeom prst="rect">
            <a:avLst/>
          </a:prstGeom>
        </p:spPr>
        <p:txBody>
          <a:bodyPr/>
          <a:lstStyle>
            <a:lvl1pPr>
              <a:defRPr sz="2800" b="1" i="0">
                <a:solidFill>
                  <a:srgbClr val="22D3C6"/>
                </a:solidFill>
                <a:latin typeface="Arial" panose="020B0604020202020204" pitchFamily="34" charset="0"/>
              </a:defRPr>
            </a:lvl1pPr>
          </a:lstStyle>
          <a:p>
            <a:r>
              <a:rPr lang="es-ES" dirty="0"/>
              <a:t>Índice</a:t>
            </a:r>
          </a:p>
        </p:txBody>
      </p:sp>
      <p:sp>
        <p:nvSpPr>
          <p:cNvPr id="17" name="Holder 3">
            <a:extLst>
              <a:ext uri="{FF2B5EF4-FFF2-40B4-BE49-F238E27FC236}">
                <a16:creationId xmlns:a16="http://schemas.microsoft.com/office/drawing/2014/main" id="{E324D655-9C5E-C749-9537-BD9643DC5176}"/>
              </a:ext>
            </a:extLst>
          </p:cNvPr>
          <p:cNvSpPr txBox="1">
            <a:spLocks/>
          </p:cNvSpPr>
          <p:nvPr userDrawn="1"/>
        </p:nvSpPr>
        <p:spPr>
          <a:xfrm>
            <a:off x="3877921" y="1014586"/>
            <a:ext cx="346049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s-ES"/>
            </a:defPPr>
            <a:lvl1pPr marL="0" algn="ctr" defTabSz="914400" rtl="0" eaLnBrk="1" latinLnBrk="0" hangingPunct="1">
              <a:defRPr sz="1800" b="0" i="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/>
          </a:p>
        </p:txBody>
      </p:sp>
      <p:sp>
        <p:nvSpPr>
          <p:cNvPr id="20" name="Marcador de texto 3">
            <a:extLst>
              <a:ext uri="{FF2B5EF4-FFF2-40B4-BE49-F238E27FC236}">
                <a16:creationId xmlns:a16="http://schemas.microsoft.com/office/drawing/2014/main" id="{5ABDE9E6-F7A1-D941-8499-C5842FA9ED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850" y="2299821"/>
            <a:ext cx="3581400" cy="234080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 i="0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marL="457200" indent="-457200">
              <a:buFont typeface="+mj-lt"/>
              <a:buAutoNum type="arabicPeriod"/>
            </a:pPr>
            <a:r>
              <a:rPr lang="es-ES" sz="20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20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br>
              <a:rPr lang="es-ES" sz="20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0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b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1.2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b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1.3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endParaRPr lang="es-ES" sz="2000" b="0" spc="105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s-ES" sz="20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20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br>
              <a:rPr lang="es-ES" sz="20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0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b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2.2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b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2.3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endParaRPr lang="es-ES" sz="2800" b="0" spc="105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s-ES" sz="20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20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br>
              <a:rPr lang="es-ES" sz="20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20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b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3.2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b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3.3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600" b="0" spc="10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spc="105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endParaRPr lang="es-ES" sz="1600" b="0" kern="0" dirty="0"/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046BC9E1-CF5F-BC4C-8C29-19BF1FF7B3C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669278"/>
            <a:ext cx="4038600" cy="27699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900" b="0" i="0" spc="30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PRESENTACIÓN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CIÓ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FBBF661-E727-FA40-8B81-C299D2D260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37"/>
            <a:ext cx="10807700" cy="7745924"/>
          </a:xfrm>
          <a:prstGeom prst="rect">
            <a:avLst/>
          </a:prstGeom>
        </p:spPr>
      </p:pic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B09E400B-F08F-F345-8733-19DC05708E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669278"/>
            <a:ext cx="7354082" cy="27699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900" b="0" i="0" spc="30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PRESENTACIÓN</a:t>
            </a:r>
          </a:p>
        </p:txBody>
      </p:sp>
      <p:sp>
        <p:nvSpPr>
          <p:cNvPr id="11" name="Marcador de texto 3">
            <a:extLst>
              <a:ext uri="{FF2B5EF4-FFF2-40B4-BE49-F238E27FC236}">
                <a16:creationId xmlns:a16="http://schemas.microsoft.com/office/drawing/2014/main" id="{B027D0E3-398C-9244-8F21-9F1D97F6FA3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2936" y="2871038"/>
            <a:ext cx="6690714" cy="69326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10000"/>
              </a:lnSpc>
              <a:buNone/>
              <a:defRPr sz="6600" b="1" i="0" spc="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Titulo sección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Dibujo animado de un personaje animado&#10;&#10;Descripción generada automáticamente con confianza media">
            <a:extLst>
              <a:ext uri="{FF2B5EF4-FFF2-40B4-BE49-F238E27FC236}">
                <a16:creationId xmlns:a16="http://schemas.microsoft.com/office/drawing/2014/main" id="{A26C49C6-8E36-4241-BFBC-62110A2B4B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58"/>
          <a:stretch/>
        </p:blipFill>
        <p:spPr>
          <a:xfrm>
            <a:off x="3651251" y="2081019"/>
            <a:ext cx="7156450" cy="5373881"/>
          </a:xfrm>
          <a:prstGeom prst="rect">
            <a:avLst/>
          </a:prstGeom>
        </p:spPr>
      </p:pic>
      <p:sp>
        <p:nvSpPr>
          <p:cNvPr id="21" name="Marcador de texto 3">
            <a:extLst>
              <a:ext uri="{FF2B5EF4-FFF2-40B4-BE49-F238E27FC236}">
                <a16:creationId xmlns:a16="http://schemas.microsoft.com/office/drawing/2014/main" id="{9F30D7C2-FA9E-484E-BB4C-43DA4E2D86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650" y="1871388"/>
            <a:ext cx="3755488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400" b="0" i="0" smtClean="0">
                <a:effectLst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b="1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b="1" dirty="0">
                <a:effectLst/>
                <a:latin typeface="Helvetica Neue" panose="02000503000000020004" pitchFamily="2" charset="0"/>
              </a:rPr>
              <a:t> </a:t>
            </a:r>
            <a:r>
              <a:rPr lang="es-ES" b="1" dirty="0" err="1">
                <a:effectLst/>
                <a:latin typeface="Helvetica Neue" panose="02000503000000020004" pitchFamily="2" charset="0"/>
              </a:rPr>
              <a:t>ipsum</a:t>
            </a:r>
            <a:endParaRPr lang="es-ES" dirty="0">
              <a:effectLst/>
              <a:latin typeface="Helvetica Neue" panose="02000503000000020004" pitchFamily="2" charset="0"/>
            </a:endParaRPr>
          </a:p>
          <a:p>
            <a:r>
              <a:rPr lang="es-ES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ipsum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sit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amet</a:t>
            </a:r>
            <a:r>
              <a:rPr lang="es-ES" dirty="0">
                <a:effectLst/>
                <a:latin typeface="Helvetica Neue" panose="02000503000000020004" pitchFamily="2" charset="0"/>
              </a:rPr>
              <a:t>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consectetur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adipiscing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elit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Vestibulum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mollis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quis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eget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hendrerit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Aliquam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dui</a:t>
            </a:r>
            <a:r>
              <a:rPr lang="es-ES" dirty="0">
                <a:effectLst/>
                <a:latin typeface="Helvetica Neue" panose="02000503000000020004" pitchFamily="2" charset="0"/>
              </a:rPr>
              <a:t> justo,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viverra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eu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diam</a:t>
            </a:r>
            <a:r>
              <a:rPr lang="es-ES" dirty="0">
                <a:effectLst/>
                <a:latin typeface="Helvetica Neue" panose="02000503000000020004" pitchFamily="2" charset="0"/>
              </a:rPr>
              <a:t> id,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fermentum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congue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purus</a:t>
            </a:r>
            <a:r>
              <a:rPr lang="es-ES" dirty="0"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9475EC73-3568-F841-B01F-085215B630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5650" y="3265605"/>
            <a:ext cx="3755488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400" b="0" i="0" smtClean="0">
                <a:effectLst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b="1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b="1" dirty="0">
                <a:effectLst/>
                <a:latin typeface="Helvetica Neue" panose="02000503000000020004" pitchFamily="2" charset="0"/>
              </a:rPr>
              <a:t> </a:t>
            </a:r>
            <a:r>
              <a:rPr lang="es-ES" b="1" dirty="0" err="1">
                <a:effectLst/>
                <a:latin typeface="Helvetica Neue" panose="02000503000000020004" pitchFamily="2" charset="0"/>
              </a:rPr>
              <a:t>ipsum</a:t>
            </a:r>
            <a:endParaRPr lang="es-ES" dirty="0">
              <a:effectLst/>
              <a:latin typeface="Helvetica Neue" panose="02000503000000020004" pitchFamily="2" charset="0"/>
            </a:endParaRPr>
          </a:p>
          <a:p>
            <a:r>
              <a:rPr lang="es-ES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ipsum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sit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amet</a:t>
            </a:r>
            <a:r>
              <a:rPr lang="es-ES" dirty="0">
                <a:effectLst/>
                <a:latin typeface="Helvetica Neue" panose="02000503000000020004" pitchFamily="2" charset="0"/>
              </a:rPr>
              <a:t>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consectetur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adipiscing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elit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Vestibulum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mollis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quis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eget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hendrerit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Aliquam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dui</a:t>
            </a:r>
            <a:r>
              <a:rPr lang="es-ES" dirty="0">
                <a:effectLst/>
                <a:latin typeface="Helvetica Neue" panose="02000503000000020004" pitchFamily="2" charset="0"/>
              </a:rPr>
              <a:t> justo,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viverra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eu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diam</a:t>
            </a:r>
            <a:r>
              <a:rPr lang="es-ES" dirty="0">
                <a:effectLst/>
                <a:latin typeface="Helvetica Neue" panose="02000503000000020004" pitchFamily="2" charset="0"/>
              </a:rPr>
              <a:t> id,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fermentum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congue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purus</a:t>
            </a:r>
            <a:r>
              <a:rPr lang="es-ES" dirty="0"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24" name="Marcador de texto 3">
            <a:extLst>
              <a:ext uri="{FF2B5EF4-FFF2-40B4-BE49-F238E27FC236}">
                <a16:creationId xmlns:a16="http://schemas.microsoft.com/office/drawing/2014/main" id="{6A266DCD-8B74-1D4C-8039-1EA045CC6FB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5650" y="4625896"/>
            <a:ext cx="3755488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1400" b="0" i="0" smtClean="0">
                <a:effectLst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b="1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b="1" dirty="0">
                <a:effectLst/>
                <a:latin typeface="Helvetica Neue" panose="02000503000000020004" pitchFamily="2" charset="0"/>
              </a:rPr>
              <a:t> </a:t>
            </a:r>
            <a:r>
              <a:rPr lang="es-ES" b="1" dirty="0" err="1">
                <a:effectLst/>
                <a:latin typeface="Helvetica Neue" panose="02000503000000020004" pitchFamily="2" charset="0"/>
              </a:rPr>
              <a:t>ipsum</a:t>
            </a:r>
            <a:endParaRPr lang="es-ES" dirty="0">
              <a:effectLst/>
              <a:latin typeface="Helvetica Neue" panose="02000503000000020004" pitchFamily="2" charset="0"/>
            </a:endParaRPr>
          </a:p>
          <a:p>
            <a:r>
              <a:rPr lang="es-ES" dirty="0" err="1">
                <a:effectLst/>
                <a:latin typeface="Helvetica Neue" panose="02000503000000020004" pitchFamily="2" charset="0"/>
              </a:rPr>
              <a:t>Lorem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ipsum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sit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amet</a:t>
            </a:r>
            <a:r>
              <a:rPr lang="es-ES" dirty="0">
                <a:effectLst/>
                <a:latin typeface="Helvetica Neue" panose="02000503000000020004" pitchFamily="2" charset="0"/>
              </a:rPr>
              <a:t>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consectetur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adipiscing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elit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Vestibulum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mollis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quis</a:t>
            </a:r>
            <a:r>
              <a:rPr lang="es-ES" dirty="0">
                <a:effectLst/>
                <a:latin typeface="Helvetica Neue" panose="02000503000000020004" pitchFamily="2" charset="0"/>
              </a:rPr>
              <a:t> dolor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eget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hendrerit</a:t>
            </a:r>
            <a:r>
              <a:rPr lang="es-ES" dirty="0">
                <a:effectLst/>
                <a:latin typeface="Helvetica Neue" panose="02000503000000020004" pitchFamily="2" charset="0"/>
              </a:rPr>
              <a:t>.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Aliquam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dui</a:t>
            </a:r>
            <a:r>
              <a:rPr lang="es-ES" dirty="0">
                <a:effectLst/>
                <a:latin typeface="Helvetica Neue" panose="02000503000000020004" pitchFamily="2" charset="0"/>
              </a:rPr>
              <a:t> justo,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viverra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eu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diam</a:t>
            </a:r>
            <a:r>
              <a:rPr lang="es-ES" dirty="0">
                <a:effectLst/>
                <a:latin typeface="Helvetica Neue" panose="02000503000000020004" pitchFamily="2" charset="0"/>
              </a:rPr>
              <a:t> id,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fermentum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congue</a:t>
            </a:r>
            <a:r>
              <a:rPr lang="es-ES" dirty="0">
                <a:effectLst/>
                <a:latin typeface="Helvetica Neue" panose="02000503000000020004" pitchFamily="2" charset="0"/>
              </a:rPr>
              <a:t> </a:t>
            </a:r>
            <a:r>
              <a:rPr lang="es-ES" dirty="0" err="1">
                <a:effectLst/>
                <a:latin typeface="Helvetica Neue" panose="02000503000000020004" pitchFamily="2" charset="0"/>
              </a:rPr>
              <a:t>purus</a:t>
            </a:r>
            <a:r>
              <a:rPr lang="es-ES" dirty="0"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378811B-10C6-EB47-9E69-F3A2B3772CE4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06112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BCC6C80B-22F8-F844-B57D-2FC0CCD640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430237"/>
            <a:ext cx="8763000" cy="27699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900" b="0" i="0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PRESENTACIÓN</a:t>
            </a:r>
          </a:p>
        </p:txBody>
      </p:sp>
      <p:sp>
        <p:nvSpPr>
          <p:cNvPr id="19" name="Título 10">
            <a:extLst>
              <a:ext uri="{FF2B5EF4-FFF2-40B4-BE49-F238E27FC236}">
                <a16:creationId xmlns:a16="http://schemas.microsoft.com/office/drawing/2014/main" id="{06E8E59D-FC3D-9A4D-864F-C06F345972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650" y="896701"/>
            <a:ext cx="8763000" cy="609562"/>
          </a:xfrm>
          <a:prstGeom prst="rect">
            <a:avLst/>
          </a:prstGeom>
        </p:spPr>
        <p:txBody>
          <a:bodyPr/>
          <a:lstStyle>
            <a:lvl1pPr>
              <a:defRPr sz="2800" b="1" i="0">
                <a:solidFill>
                  <a:srgbClr val="22D3C6"/>
                </a:solidFill>
                <a:latin typeface="Arial" panose="020B0604020202020204" pitchFamily="34" charset="0"/>
              </a:defRPr>
            </a:lvl1pPr>
          </a:lstStyle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CE6BC577-AD3A-164E-9680-B4149F968437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693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28804BF0-1287-7A4B-A033-6C622E3C4ED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430237"/>
            <a:ext cx="8763000" cy="27699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900" b="0" i="0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PRESENTACIÓN</a:t>
            </a:r>
          </a:p>
        </p:txBody>
      </p:sp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A65D14D5-8D6E-DC47-A71D-FA9B83BB639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7924" y="2684219"/>
            <a:ext cx="8763000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2000" b="1" smtClean="0">
                <a:solidFill>
                  <a:srgbClr val="061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Vestibulum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mollis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hendrerit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justo,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id,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fermentum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congue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purus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interdum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odio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lectus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sollicitudin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nec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euismod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sodales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erat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volutpat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Proin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faucibus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ut urna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In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hac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habitasse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platea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dictumst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Integer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a magna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congue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porta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metus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Curabitur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sodales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tristique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gravida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neque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tincidunt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blandit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vehicula.</a:t>
            </a:r>
          </a:p>
          <a:p>
            <a:b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E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Nullam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suscipit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tortor vitae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iaculis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blandit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Donec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fringilla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arcu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non nunc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imperdiet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egestas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dapibus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tortor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laoreet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Quisque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pellentesque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risus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ornare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efficitur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lacus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luctus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fermentum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pellentesque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lacus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nisi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Nunc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accumsan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lacinia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nibh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93C23B1-1214-4D4C-B9CA-F6CAF309BB5B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06112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ítulo 10">
            <a:extLst>
              <a:ext uri="{FF2B5EF4-FFF2-40B4-BE49-F238E27FC236}">
                <a16:creationId xmlns:a16="http://schemas.microsoft.com/office/drawing/2014/main" id="{47FDBC18-AC90-8349-AF48-F2593D09EC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650" y="896701"/>
            <a:ext cx="8763000" cy="609562"/>
          </a:xfrm>
          <a:prstGeom prst="rect">
            <a:avLst/>
          </a:prstGeom>
        </p:spPr>
        <p:txBody>
          <a:bodyPr/>
          <a:lstStyle>
            <a:lvl1pPr>
              <a:defRPr sz="2800" b="1" i="0">
                <a:solidFill>
                  <a:srgbClr val="22D3C6"/>
                </a:solidFill>
                <a:latin typeface="Arial" panose="020B0604020202020204" pitchFamily="34" charset="0"/>
              </a:defRPr>
            </a:lvl1pPr>
          </a:lstStyle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21" name="Marcador de texto 3">
            <a:extLst>
              <a:ext uri="{FF2B5EF4-FFF2-40B4-BE49-F238E27FC236}">
                <a16:creationId xmlns:a16="http://schemas.microsoft.com/office/drawing/2014/main" id="{9F30D7C2-FA9E-484E-BB4C-43DA4E2D86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9422" y="1885192"/>
            <a:ext cx="8763000" cy="554881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2000" b="1" smtClean="0">
                <a:solidFill>
                  <a:srgbClr val="22D3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marL="12700">
              <a:spcBef>
                <a:spcPts val="100"/>
              </a:spcBef>
            </a:pPr>
            <a:r>
              <a:rPr lang="es-ES" sz="2000" dirty="0" err="1"/>
              <a:t>Lorem</a:t>
            </a:r>
            <a:r>
              <a:rPr lang="es-ES" sz="2000" dirty="0"/>
              <a:t> </a:t>
            </a:r>
            <a:r>
              <a:rPr lang="es-ES" sz="2000" dirty="0" err="1"/>
              <a:t>ipsum</a:t>
            </a:r>
            <a:endParaRPr lang="es-E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883605C8-C347-AE46-B0B8-06B2CD83F1C5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9749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6637C62-192A-B74A-9C01-622C3DD30D3F}"/>
              </a:ext>
            </a:extLst>
          </p:cNvPr>
          <p:cNvSpPr txBox="1">
            <a:spLocks/>
          </p:cNvSpPr>
          <p:nvPr userDrawn="1"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D42C2-681F-46B0-A2BD-72905F73C82B}" type="slidenum">
              <a:rPr lang="en-US" sz="900" smtClean="0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‹Nº›</a:t>
            </a:fld>
            <a:endParaRPr lang="en-US" sz="900" dirty="0">
              <a:solidFill>
                <a:srgbClr val="06112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51C6CC97-6C5F-B04A-AEDB-41DC76333B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4688" y="2474890"/>
            <a:ext cx="4038600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1400" b="0" smtClean="0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Vestibulum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mollis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hendrerit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justo,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id,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fermentum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congue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purus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interdum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odio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lectus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sollicitudin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nec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euismod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sodales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erat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volutpat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3" name="Marcador de texto 3">
            <a:extLst>
              <a:ext uri="{FF2B5EF4-FFF2-40B4-BE49-F238E27FC236}">
                <a16:creationId xmlns:a16="http://schemas.microsoft.com/office/drawing/2014/main" id="{8B91B924-AAF4-9E45-A63A-F91D9552EB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4690" y="1920009"/>
            <a:ext cx="4038598" cy="554881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2000" b="1" smtClean="0">
                <a:solidFill>
                  <a:srgbClr val="061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marL="12700">
              <a:spcBef>
                <a:spcPts val="100"/>
              </a:spcBef>
            </a:pPr>
            <a:r>
              <a:rPr lang="es-ES" sz="2000" dirty="0" err="1"/>
              <a:t>Lorem</a:t>
            </a:r>
            <a:r>
              <a:rPr lang="es-ES" sz="2000" dirty="0"/>
              <a:t> </a:t>
            </a:r>
            <a:r>
              <a:rPr lang="es-ES" sz="2000" dirty="0" err="1"/>
              <a:t>ipsum</a:t>
            </a:r>
            <a:endParaRPr lang="es-E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Marcador de texto 3">
            <a:extLst>
              <a:ext uri="{FF2B5EF4-FFF2-40B4-BE49-F238E27FC236}">
                <a16:creationId xmlns:a16="http://schemas.microsoft.com/office/drawing/2014/main" id="{F3E50DE4-C240-E244-8BA2-174CF861962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61488" y="2474890"/>
            <a:ext cx="4038600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1400" b="0" smtClean="0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Vestibulum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mollis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hendrerit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justo,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id,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fermentum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congue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purus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interdum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odio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lectus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sollicitudin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nec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euismod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sodales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erat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volutpat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7" name="Marcador de texto 3">
            <a:extLst>
              <a:ext uri="{FF2B5EF4-FFF2-40B4-BE49-F238E27FC236}">
                <a16:creationId xmlns:a16="http://schemas.microsoft.com/office/drawing/2014/main" id="{5664C53E-DC3E-0146-A95A-1D2C8984AA4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661490" y="1920009"/>
            <a:ext cx="4038598" cy="554881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2000" b="1" smtClean="0">
                <a:solidFill>
                  <a:srgbClr val="061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marL="12700">
              <a:spcBef>
                <a:spcPts val="100"/>
              </a:spcBef>
            </a:pPr>
            <a:r>
              <a:rPr lang="es-ES" sz="2000" dirty="0" err="1"/>
              <a:t>Lorem</a:t>
            </a:r>
            <a:r>
              <a:rPr lang="es-ES" sz="2000" dirty="0"/>
              <a:t> </a:t>
            </a:r>
            <a:r>
              <a:rPr lang="es-ES" sz="2000" dirty="0" err="1"/>
              <a:t>ipsum</a:t>
            </a:r>
            <a:endParaRPr lang="es-E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Marcador de texto 3">
            <a:extLst>
              <a:ext uri="{FF2B5EF4-FFF2-40B4-BE49-F238E27FC236}">
                <a16:creationId xmlns:a16="http://schemas.microsoft.com/office/drawing/2014/main" id="{C44AC8E3-93EF-D549-BC0B-0CCF56D5A5D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1712" y="4660092"/>
            <a:ext cx="4038600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1400" b="0" smtClean="0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Vestibulum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mollis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hendrerit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justo,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id,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fermentum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congue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purus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interdum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odio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lectus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sollicitudin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nec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euismod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sodales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erat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volutpat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0" name="Marcador de texto 3">
            <a:extLst>
              <a:ext uri="{FF2B5EF4-FFF2-40B4-BE49-F238E27FC236}">
                <a16:creationId xmlns:a16="http://schemas.microsoft.com/office/drawing/2014/main" id="{5EA571C7-B32B-B94B-91DA-F847804435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71714" y="4105211"/>
            <a:ext cx="4038598" cy="554881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2000" b="1" smtClean="0">
                <a:solidFill>
                  <a:srgbClr val="061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marL="12700">
              <a:spcBef>
                <a:spcPts val="100"/>
              </a:spcBef>
            </a:pPr>
            <a:r>
              <a:rPr lang="es-ES" sz="2000" dirty="0" err="1"/>
              <a:t>Lorem</a:t>
            </a:r>
            <a:r>
              <a:rPr lang="es-ES" sz="2000" dirty="0"/>
              <a:t> </a:t>
            </a:r>
            <a:r>
              <a:rPr lang="es-ES" sz="2000" dirty="0" err="1"/>
              <a:t>ipsum</a:t>
            </a:r>
            <a:endParaRPr lang="es-E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Marcador de texto 3">
            <a:extLst>
              <a:ext uri="{FF2B5EF4-FFF2-40B4-BE49-F238E27FC236}">
                <a16:creationId xmlns:a16="http://schemas.microsoft.com/office/drawing/2014/main" id="{32EB9457-2C46-2E49-8EDD-2B42D01534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48512" y="4660092"/>
            <a:ext cx="4038600" cy="1170379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1400" b="0" smtClean="0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Vestibulum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mollis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eget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hendrerit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dui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justo,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viverra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id,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fermentum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congue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purus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interdum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odio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lectus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sollicitudin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nec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euismod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diam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sodales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Aliquam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erat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latin typeface="Arial" panose="020B0604020202020204" pitchFamily="34" charset="0"/>
                <a:cs typeface="Arial" panose="020B0604020202020204" pitchFamily="34" charset="0"/>
              </a:rPr>
              <a:t>volutpat</a:t>
            </a:r>
            <a:r>
              <a:rPr lang="es-E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22" name="Marcador de texto 3">
            <a:extLst>
              <a:ext uri="{FF2B5EF4-FFF2-40B4-BE49-F238E27FC236}">
                <a16:creationId xmlns:a16="http://schemas.microsoft.com/office/drawing/2014/main" id="{B5D73955-985B-4542-947C-BF48B3F701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648514" y="4105211"/>
            <a:ext cx="4038598" cy="554881"/>
          </a:xfrm>
          <a:prstGeom prst="rect">
            <a:avLst/>
          </a:prstGeom>
        </p:spPr>
        <p:txBody>
          <a:bodyPr anchor="t">
            <a:noAutofit/>
          </a:bodyPr>
          <a:lstStyle>
            <a:lvl1pPr marL="11113" indent="1588" algn="l">
              <a:lnSpc>
                <a:spcPct val="100000"/>
              </a:lnSpc>
              <a:buNone/>
              <a:tabLst/>
              <a:defRPr lang="es-ES" sz="2000" b="1" smtClean="0">
                <a:solidFill>
                  <a:srgbClr val="061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marL="12700">
              <a:spcBef>
                <a:spcPts val="100"/>
              </a:spcBef>
            </a:pPr>
            <a:r>
              <a:rPr lang="es-ES" sz="2000" dirty="0" err="1"/>
              <a:t>Lorem</a:t>
            </a:r>
            <a:r>
              <a:rPr lang="es-ES" sz="2000" dirty="0"/>
              <a:t> </a:t>
            </a:r>
            <a:r>
              <a:rPr lang="es-ES" sz="2000" dirty="0" err="1"/>
              <a:t>ipsum</a:t>
            </a:r>
            <a:endParaRPr lang="es-E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5EB6C8DE-FEA8-5848-852A-EEDE223BB7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650" y="430237"/>
            <a:ext cx="8763000" cy="27699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900" b="0" i="0" spc="30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4880"/>
              </a:lnSpc>
              <a:defRPr sz="4250"/>
            </a:lvl2pPr>
            <a:lvl3pPr>
              <a:lnSpc>
                <a:spcPts val="4880"/>
              </a:lnSpc>
              <a:defRPr sz="4250"/>
            </a:lvl3pPr>
            <a:lvl4pPr>
              <a:lnSpc>
                <a:spcPts val="4880"/>
              </a:lnSpc>
              <a:defRPr sz="4250"/>
            </a:lvl4pPr>
            <a:lvl5pPr>
              <a:lnSpc>
                <a:spcPts val="4880"/>
              </a:lnSpc>
              <a:defRPr sz="4250"/>
            </a:lvl5pPr>
          </a:lstStyle>
          <a:p>
            <a:pPr lvl="0"/>
            <a:r>
              <a:rPr lang="es-ES_tradnl" dirty="0"/>
              <a:t>TÍTULO DE LA PRESENTACIÓN</a:t>
            </a:r>
          </a:p>
        </p:txBody>
      </p:sp>
      <p:sp>
        <p:nvSpPr>
          <p:cNvPr id="24" name="Título 10">
            <a:extLst>
              <a:ext uri="{FF2B5EF4-FFF2-40B4-BE49-F238E27FC236}">
                <a16:creationId xmlns:a16="http://schemas.microsoft.com/office/drawing/2014/main" id="{159C69BE-5A89-214F-B6BA-85329939B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650" y="896701"/>
            <a:ext cx="8763000" cy="609562"/>
          </a:xfrm>
          <a:prstGeom prst="rect">
            <a:avLst/>
          </a:prstGeom>
        </p:spPr>
        <p:txBody>
          <a:bodyPr/>
          <a:lstStyle>
            <a:lvl1pPr>
              <a:defRPr sz="2800" b="1" i="0">
                <a:solidFill>
                  <a:srgbClr val="22D3C6"/>
                </a:solidFill>
                <a:latin typeface="Arial" panose="020B0604020202020204" pitchFamily="34" charset="0"/>
              </a:defRPr>
            </a:lvl1pPr>
          </a:lstStyle>
          <a:p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endParaRPr lang="es-ES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7DC44E8A-7694-E84E-8E83-2DC283309B30}"/>
              </a:ext>
            </a:extLst>
          </p:cNvPr>
          <p:cNvSpPr/>
          <p:nvPr userDrawn="1"/>
        </p:nvSpPr>
        <p:spPr>
          <a:xfrm>
            <a:off x="0" y="7454900"/>
            <a:ext cx="10807700" cy="3013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4897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69" r:id="rId3"/>
    <p:sldLayoutId id="2147483672" r:id="rId4"/>
    <p:sldLayoutId id="2147483664" r:id="rId5"/>
    <p:sldLayoutId id="2147483662" r:id="rId6"/>
    <p:sldLayoutId id="2147483670" r:id="rId7"/>
    <p:sldLayoutId id="2147483666" r:id="rId8"/>
    <p:sldLayoutId id="2147483667" r:id="rId9"/>
    <p:sldLayoutId id="2147483671" r:id="rId10"/>
    <p:sldLayoutId id="2147483668" r:id="rId11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980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F113F2E6-5DC1-5F4F-93A8-1B4EFCFF2A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2250" y="2238268"/>
            <a:ext cx="5867400" cy="1635232"/>
          </a:xfrm>
        </p:spPr>
        <p:txBody>
          <a:bodyPr/>
          <a:lstStyle/>
          <a:p>
            <a:pPr algn="ctr"/>
            <a:r>
              <a:rPr lang="es-ES" dirty="0"/>
              <a:t>Arquitecturas</a:t>
            </a:r>
            <a:r>
              <a:rPr lang="es-ES" sz="6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s-ES" dirty="0"/>
              <a:t>Cloud y Big Data </a:t>
            </a:r>
          </a:p>
        </p:txBody>
      </p:sp>
    </p:spTree>
    <p:extLst>
      <p:ext uri="{BB962C8B-B14F-4D97-AF65-F5344CB8AC3E}">
        <p14:creationId xmlns:p14="http://schemas.microsoft.com/office/powerpoint/2010/main" val="2591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26C262A-7225-D24C-8CBA-F117378210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250" y="1580033"/>
            <a:ext cx="9448800" cy="693267"/>
          </a:xfrm>
        </p:spPr>
        <p:txBody>
          <a:bodyPr/>
          <a:lstStyle/>
          <a:p>
            <a:pPr algn="ctr"/>
            <a:r>
              <a:rPr lang="es-ES" dirty="0">
                <a:solidFill>
                  <a:srgbClr val="22D3C6"/>
                </a:solidFill>
              </a:rPr>
              <a:t>2. Dataframe: operaciones agregación</a:t>
            </a:r>
          </a:p>
        </p:txBody>
      </p:sp>
    </p:spTree>
    <p:extLst>
      <p:ext uri="{BB962C8B-B14F-4D97-AF65-F5344CB8AC3E}">
        <p14:creationId xmlns:p14="http://schemas.microsoft.com/office/powerpoint/2010/main" val="86091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51" y="63500"/>
            <a:ext cx="10707131" cy="609562"/>
          </a:xfrm>
        </p:spPr>
        <p:txBody>
          <a:bodyPr/>
          <a:lstStyle/>
          <a:p>
            <a:pPr algn="l"/>
            <a:r>
              <a:rPr lang="es-ES" dirty="0"/>
              <a:t>Introducción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-1" y="596900"/>
            <a:ext cx="2355851" cy="1246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CuadroTexto 33">
            <a:extLst>
              <a:ext uri="{FF2B5EF4-FFF2-40B4-BE49-F238E27FC236}">
                <a16:creationId xmlns:a16="http://schemas.microsoft.com/office/drawing/2014/main" id="{E9EA52DB-F7F5-9078-9B5B-86305DF0F18E}"/>
              </a:ext>
            </a:extLst>
          </p:cNvPr>
          <p:cNvSpPr txBox="1"/>
          <p:nvPr/>
        </p:nvSpPr>
        <p:spPr>
          <a:xfrm>
            <a:off x="91276" y="1045041"/>
            <a:ext cx="10450012" cy="6733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Agregar, resumir información es una operación importante y común en el análisis y tratamiento de datos.</a:t>
            </a:r>
          </a:p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PySpark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ofrece las funciones de agregación más comunes dentro de </a:t>
            </a:r>
            <a:r>
              <a:rPr lang="es-E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s-ES" sz="24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pyspark.sql.functions</a:t>
            </a:r>
            <a:r>
              <a:rPr lang="es-E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 </a:t>
            </a:r>
            <a:r>
              <a:rPr lang="es-ES" sz="2400" dirty="0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ES" sz="2400" dirty="0" err="1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</a:t>
            </a:r>
            <a:r>
              <a:rPr lang="es-ES" sz="2400" dirty="0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 </a:t>
            </a:r>
            <a:r>
              <a:rPr lang="es-ES" sz="2400" dirty="0" err="1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countDistinct</a:t>
            </a:r>
            <a:r>
              <a:rPr lang="es-ES" sz="2400" dirty="0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 </a:t>
            </a:r>
            <a:r>
              <a:rPr lang="es-ES" sz="2400" dirty="0" err="1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avg</a:t>
            </a:r>
            <a:r>
              <a:rPr lang="es-ES" sz="2400" dirty="0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 sum() …)</a:t>
            </a:r>
          </a:p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Al igual que en SQL, estas funciones se pueden llamar sobre el conjunto completo de datos (Dataframe). Aunque el mayor uso que se le da y mayor provecho es aplicarlo a agrupaciones.</a:t>
            </a:r>
          </a:p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Para formar en un Dataframe agrupaciones por una columna o columnas, utilizamos </a:t>
            </a:r>
            <a:r>
              <a:rPr lang="es-E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s-ES" sz="24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groupBy</a:t>
            </a:r>
            <a:r>
              <a:rPr lang="es-E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ES" sz="24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cols</a:t>
            </a:r>
            <a:r>
              <a:rPr lang="es-E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)”. </a:t>
            </a:r>
            <a:r>
              <a:rPr lang="es-ES" sz="2400" dirty="0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 más usual es a continuación realizar agregados por grupo: </a:t>
            </a:r>
            <a:r>
              <a:rPr lang="es-E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“.</a:t>
            </a:r>
            <a:r>
              <a:rPr lang="es-ES" sz="24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agg</a:t>
            </a:r>
            <a:r>
              <a:rPr lang="es-ES" sz="2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()” </a:t>
            </a:r>
            <a:r>
              <a:rPr lang="es-ES" sz="2400" dirty="0">
                <a:solidFill>
                  <a:srgbClr val="061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(facilita alias, varios agregados)</a:t>
            </a:r>
          </a:p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endParaRPr lang="es-ES" sz="2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38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51" y="63500"/>
            <a:ext cx="10707131" cy="609562"/>
          </a:xfrm>
        </p:spPr>
        <p:txBody>
          <a:bodyPr/>
          <a:lstStyle/>
          <a:p>
            <a:pPr algn="l"/>
            <a:r>
              <a:rPr lang="es-ES" dirty="0"/>
              <a:t>“Sales”, ejemplos de agregación: </a:t>
            </a:r>
            <a:r>
              <a:rPr lang="es-ES" dirty="0" err="1"/>
              <a:t>count</a:t>
            </a:r>
            <a:r>
              <a:rPr lang="es-ES" dirty="0"/>
              <a:t>(); </a:t>
            </a:r>
            <a:r>
              <a:rPr lang="es-ES" dirty="0" err="1"/>
              <a:t>countDistinct</a:t>
            </a:r>
            <a:r>
              <a:rPr lang="es-ES" dirty="0"/>
              <a:t>()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-1" y="545634"/>
            <a:ext cx="9899651" cy="1274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CuadroTexto 33">
            <a:extLst>
              <a:ext uri="{FF2B5EF4-FFF2-40B4-BE49-F238E27FC236}">
                <a16:creationId xmlns:a16="http://schemas.microsoft.com/office/drawing/2014/main" id="{E9EA52DB-F7F5-9078-9B5B-86305DF0F18E}"/>
              </a:ext>
            </a:extLst>
          </p:cNvPr>
          <p:cNvSpPr txBox="1"/>
          <p:nvPr/>
        </p:nvSpPr>
        <p:spPr>
          <a:xfrm>
            <a:off x="91276" y="825500"/>
            <a:ext cx="10450012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Número de ventas realizadas por región (o por región y país).</a:t>
            </a:r>
            <a:endParaRPr lang="es-E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D7429D64-5EDF-2B53-DB42-024F07590FA9}"/>
              </a:ext>
            </a:extLst>
          </p:cNvPr>
          <p:cNvSpPr txBox="1"/>
          <p:nvPr/>
        </p:nvSpPr>
        <p:spPr>
          <a:xfrm>
            <a:off x="284452" y="1520359"/>
            <a:ext cx="10238795" cy="1486949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n-US" dirty="0">
                <a:latin typeface="Courier New"/>
                <a:cs typeface="Courier New"/>
              </a:rPr>
              <a:t>from </a:t>
            </a:r>
            <a:r>
              <a:rPr lang="en-US" dirty="0" err="1">
                <a:latin typeface="Courier New"/>
                <a:cs typeface="Courier New"/>
              </a:rPr>
              <a:t>pyspark.sql.functions</a:t>
            </a:r>
            <a:r>
              <a:rPr lang="en-US" dirty="0">
                <a:latin typeface="Courier New"/>
                <a:cs typeface="Courier New"/>
              </a:rPr>
              <a:t> import count, </a:t>
            </a:r>
            <a:r>
              <a:rPr lang="en-US" dirty="0" err="1">
                <a:latin typeface="Courier New"/>
                <a:cs typeface="Courier New"/>
              </a:rPr>
              <a:t>countDistinct</a:t>
            </a:r>
            <a:endParaRPr lang="en-US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endParaRPr lang="en-US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n-US" dirty="0" err="1">
                <a:latin typeface="Courier New"/>
                <a:cs typeface="Courier New"/>
              </a:rPr>
              <a:t>sales_df.groupBy</a:t>
            </a:r>
            <a:r>
              <a:rPr lang="en-US" dirty="0">
                <a:latin typeface="Courier New"/>
                <a:cs typeface="Courier New"/>
              </a:rPr>
              <a:t>('</a:t>
            </a:r>
            <a:r>
              <a:rPr lang="en-US" dirty="0" err="1">
                <a:latin typeface="Courier New"/>
                <a:cs typeface="Courier New"/>
              </a:rPr>
              <a:t>Region','Country</a:t>
            </a:r>
            <a:r>
              <a:rPr lang="en-US" dirty="0">
                <a:latin typeface="Courier New"/>
                <a:cs typeface="Courier New"/>
              </a:rPr>
              <a:t>').</a:t>
            </a:r>
            <a:r>
              <a:rPr lang="en-US" dirty="0" err="1">
                <a:latin typeface="Courier New"/>
                <a:cs typeface="Courier New"/>
              </a:rPr>
              <a:t>agg</a:t>
            </a:r>
            <a:r>
              <a:rPr lang="en-US" dirty="0">
                <a:latin typeface="Courier New"/>
                <a:cs typeface="Courier New"/>
              </a:rPr>
              <a:t>(count('</a:t>
            </a:r>
            <a:r>
              <a:rPr lang="en-US" dirty="0" err="1">
                <a:latin typeface="Courier New"/>
                <a:cs typeface="Courier New"/>
              </a:rPr>
              <a:t>Item_Type</a:t>
            </a:r>
            <a:r>
              <a:rPr lang="en-US" dirty="0">
                <a:latin typeface="Courier New"/>
                <a:cs typeface="Courier New"/>
              </a:rPr>
              <a:t>').alias('</a:t>
            </a:r>
            <a:r>
              <a:rPr lang="en-US" dirty="0" err="1">
                <a:latin typeface="Courier New"/>
                <a:cs typeface="Courier New"/>
              </a:rPr>
              <a:t>NumVentas</a:t>
            </a:r>
            <a:r>
              <a:rPr lang="en-US" dirty="0">
                <a:latin typeface="Courier New"/>
                <a:cs typeface="Courier New"/>
              </a:rPr>
              <a:t>')).</a:t>
            </a:r>
            <a:r>
              <a:rPr lang="en-US" dirty="0" err="1">
                <a:latin typeface="Courier New"/>
                <a:cs typeface="Courier New"/>
              </a:rPr>
              <a:t>orderBy</a:t>
            </a:r>
            <a:r>
              <a:rPr lang="en-US" dirty="0">
                <a:latin typeface="Courier New"/>
                <a:cs typeface="Courier New"/>
              </a:rPr>
              <a:t>('</a:t>
            </a:r>
            <a:r>
              <a:rPr lang="en-US" dirty="0" err="1">
                <a:latin typeface="Courier New"/>
                <a:cs typeface="Courier New"/>
              </a:rPr>
              <a:t>Region','Country</a:t>
            </a:r>
            <a:r>
              <a:rPr lang="en-US" dirty="0">
                <a:latin typeface="Courier New"/>
                <a:cs typeface="Courier New"/>
              </a:rPr>
              <a:t>').show(10)</a:t>
            </a:r>
          </a:p>
          <a:p>
            <a:pPr marL="107322">
              <a:spcBef>
                <a:spcPts val="195"/>
              </a:spcBef>
            </a:pPr>
            <a:endParaRPr lang="es-ES" dirty="0">
              <a:latin typeface="Courier New"/>
              <a:cs typeface="Courier New"/>
            </a:endParaRPr>
          </a:p>
        </p:txBody>
      </p:sp>
      <p:sp>
        <p:nvSpPr>
          <p:cNvPr id="9" name="CuadroTexto 33">
            <a:extLst>
              <a:ext uri="{FF2B5EF4-FFF2-40B4-BE49-F238E27FC236}">
                <a16:creationId xmlns:a16="http://schemas.microsoft.com/office/drawing/2014/main" id="{B2B790E6-85BB-A129-1CFD-869FF15593AA}"/>
              </a:ext>
            </a:extLst>
          </p:cNvPr>
          <p:cNvSpPr txBox="1"/>
          <p:nvPr/>
        </p:nvSpPr>
        <p:spPr>
          <a:xfrm>
            <a:off x="73235" y="3111500"/>
            <a:ext cx="10450012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s-E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Ojo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count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(“*”) contabilizaría también los valores nulos si los hubiera</a:t>
            </a:r>
            <a:endParaRPr lang="es-E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uadroTexto 33">
            <a:extLst>
              <a:ext uri="{FF2B5EF4-FFF2-40B4-BE49-F238E27FC236}">
                <a16:creationId xmlns:a16="http://schemas.microsoft.com/office/drawing/2014/main" id="{0C7A0046-8C9C-58B4-0833-C9EAE03AD488}"/>
              </a:ext>
            </a:extLst>
          </p:cNvPr>
          <p:cNvSpPr txBox="1"/>
          <p:nvPr/>
        </p:nvSpPr>
        <p:spPr>
          <a:xfrm>
            <a:off x="19670" y="4046233"/>
            <a:ext cx="10450012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Número de productos distintos (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Item_Type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) vendidos por región (o por región y país).</a:t>
            </a:r>
            <a:endParaRPr lang="es-E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5C22C391-943D-64FA-B712-C2CE7B6F32D5}"/>
              </a:ext>
            </a:extLst>
          </p:cNvPr>
          <p:cNvSpPr txBox="1"/>
          <p:nvPr/>
        </p:nvSpPr>
        <p:spPr>
          <a:xfrm>
            <a:off x="212846" y="4769084"/>
            <a:ext cx="10238795" cy="1486949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n-US" dirty="0">
                <a:latin typeface="Courier New"/>
                <a:cs typeface="Courier New"/>
              </a:rPr>
              <a:t># ¿</a:t>
            </a:r>
            <a:r>
              <a:rPr lang="en-US" dirty="0" err="1">
                <a:latin typeface="Courier New"/>
                <a:cs typeface="Courier New"/>
              </a:rPr>
              <a:t>Cuantos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tipos</a:t>
            </a:r>
            <a:r>
              <a:rPr lang="en-US" dirty="0">
                <a:latin typeface="Courier New"/>
                <a:cs typeface="Courier New"/>
              </a:rPr>
              <a:t> de </a:t>
            </a:r>
            <a:r>
              <a:rPr lang="en-US" dirty="0" err="1">
                <a:latin typeface="Courier New"/>
                <a:cs typeface="Courier New"/>
              </a:rPr>
              <a:t>productos</a:t>
            </a:r>
            <a:r>
              <a:rPr lang="en-US" dirty="0">
                <a:latin typeface="Courier New"/>
                <a:cs typeface="Courier New"/>
              </a:rPr>
              <a:t> hay?</a:t>
            </a:r>
          </a:p>
          <a:p>
            <a:pPr marL="107322">
              <a:spcBef>
                <a:spcPts val="195"/>
              </a:spcBef>
            </a:pPr>
            <a:r>
              <a:rPr lang="en-US" dirty="0" err="1">
                <a:latin typeface="Courier New"/>
                <a:cs typeface="Courier New"/>
              </a:rPr>
              <a:t>sales_df.select</a:t>
            </a:r>
            <a:r>
              <a:rPr lang="en-US" dirty="0">
                <a:latin typeface="Courier New"/>
                <a:cs typeface="Courier New"/>
              </a:rPr>
              <a:t>('</a:t>
            </a:r>
            <a:r>
              <a:rPr lang="en-US" dirty="0" err="1">
                <a:latin typeface="Courier New"/>
                <a:cs typeface="Courier New"/>
              </a:rPr>
              <a:t>Item_Type</a:t>
            </a:r>
            <a:r>
              <a:rPr lang="en-US" dirty="0">
                <a:latin typeface="Courier New"/>
                <a:cs typeface="Courier New"/>
              </a:rPr>
              <a:t>').distinct().show()</a:t>
            </a:r>
          </a:p>
          <a:p>
            <a:pPr marL="107322">
              <a:spcBef>
                <a:spcPts val="195"/>
              </a:spcBef>
            </a:pPr>
            <a:endParaRPr lang="en-US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s-ES" dirty="0" err="1">
                <a:latin typeface="Courier New"/>
                <a:cs typeface="Courier New"/>
              </a:rPr>
              <a:t>sales_df.groupBy</a:t>
            </a:r>
            <a:r>
              <a:rPr lang="es-ES" dirty="0">
                <a:latin typeface="Courier New"/>
                <a:cs typeface="Courier New"/>
              </a:rPr>
              <a:t>('</a:t>
            </a:r>
            <a:r>
              <a:rPr lang="es-ES" dirty="0" err="1">
                <a:latin typeface="Courier New"/>
                <a:cs typeface="Courier New"/>
              </a:rPr>
              <a:t>Region','Country</a:t>
            </a:r>
            <a:r>
              <a:rPr lang="es-ES" dirty="0">
                <a:latin typeface="Courier New"/>
                <a:cs typeface="Courier New"/>
              </a:rPr>
              <a:t>').</a:t>
            </a:r>
            <a:r>
              <a:rPr lang="es-ES" dirty="0" err="1">
                <a:latin typeface="Courier New"/>
                <a:cs typeface="Courier New"/>
              </a:rPr>
              <a:t>agg</a:t>
            </a:r>
            <a:r>
              <a:rPr lang="es-ES" dirty="0">
                <a:latin typeface="Courier New"/>
                <a:cs typeface="Courier New"/>
              </a:rPr>
              <a:t>(</a:t>
            </a:r>
            <a:r>
              <a:rPr lang="es-ES" dirty="0" err="1">
                <a:latin typeface="Courier New"/>
                <a:cs typeface="Courier New"/>
              </a:rPr>
              <a:t>countDistinct</a:t>
            </a:r>
            <a:r>
              <a:rPr lang="es-ES" dirty="0">
                <a:latin typeface="Courier New"/>
                <a:cs typeface="Courier New"/>
              </a:rPr>
              <a:t>('</a:t>
            </a:r>
            <a:r>
              <a:rPr lang="es-ES" dirty="0" err="1">
                <a:latin typeface="Courier New"/>
                <a:cs typeface="Courier New"/>
              </a:rPr>
              <a:t>Item_Type</a:t>
            </a:r>
            <a:r>
              <a:rPr lang="es-ES" dirty="0">
                <a:latin typeface="Courier New"/>
                <a:cs typeface="Courier New"/>
              </a:rPr>
              <a:t>').alias('</a:t>
            </a:r>
            <a:r>
              <a:rPr lang="es-ES" dirty="0" err="1">
                <a:latin typeface="Courier New"/>
                <a:cs typeface="Courier New"/>
              </a:rPr>
              <a:t>TiposArtículo</a:t>
            </a:r>
            <a:r>
              <a:rPr lang="es-ES" dirty="0">
                <a:latin typeface="Courier New"/>
                <a:cs typeface="Courier New"/>
              </a:rPr>
              <a:t>')).</a:t>
            </a:r>
            <a:r>
              <a:rPr lang="es-ES" dirty="0" err="1">
                <a:latin typeface="Courier New"/>
                <a:cs typeface="Courier New"/>
              </a:rPr>
              <a:t>orderBy</a:t>
            </a:r>
            <a:r>
              <a:rPr lang="es-ES" dirty="0">
                <a:latin typeface="Courier New"/>
                <a:cs typeface="Courier New"/>
              </a:rPr>
              <a:t>('</a:t>
            </a:r>
            <a:r>
              <a:rPr lang="es-ES" dirty="0" err="1">
                <a:latin typeface="Courier New"/>
                <a:cs typeface="Courier New"/>
              </a:rPr>
              <a:t>Region','Country</a:t>
            </a:r>
            <a:r>
              <a:rPr lang="es-ES" dirty="0">
                <a:latin typeface="Courier New"/>
                <a:cs typeface="Courier New"/>
              </a:rPr>
              <a:t>').show(10)</a:t>
            </a:r>
          </a:p>
        </p:txBody>
      </p:sp>
      <p:sp>
        <p:nvSpPr>
          <p:cNvPr id="12" name="CuadroTexto 33">
            <a:extLst>
              <a:ext uri="{FF2B5EF4-FFF2-40B4-BE49-F238E27FC236}">
                <a16:creationId xmlns:a16="http://schemas.microsoft.com/office/drawing/2014/main" id="{685550BF-CA62-4092-8AC1-D75ED5BA99DF}"/>
              </a:ext>
            </a:extLst>
          </p:cNvPr>
          <p:cNvSpPr txBox="1"/>
          <p:nvPr/>
        </p:nvSpPr>
        <p:spPr>
          <a:xfrm>
            <a:off x="68744" y="6576904"/>
            <a:ext cx="10450012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s-ES" sz="20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approxCountDistinct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(…):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¿vale la pena siempre valor exacto (Big Data)? </a:t>
            </a:r>
            <a:endParaRPr lang="es-E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98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51" y="63500"/>
            <a:ext cx="10707131" cy="609562"/>
          </a:xfrm>
        </p:spPr>
        <p:txBody>
          <a:bodyPr/>
          <a:lstStyle/>
          <a:p>
            <a:pPr algn="l"/>
            <a:r>
              <a:rPr lang="es-ES" dirty="0"/>
              <a:t>“Sales”, ejemplos de agregación: sum(); </a:t>
            </a:r>
            <a:r>
              <a:rPr lang="es-ES" dirty="0" err="1"/>
              <a:t>avg</a:t>
            </a:r>
            <a:r>
              <a:rPr lang="es-ES" dirty="0"/>
              <a:t>(); </a:t>
            </a:r>
            <a:r>
              <a:rPr lang="es-ES" dirty="0" err="1"/>
              <a:t>stddev</a:t>
            </a:r>
            <a:r>
              <a:rPr lang="es-ES" dirty="0"/>
              <a:t>()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-1" y="545634"/>
            <a:ext cx="9899651" cy="1274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CuadroTexto 33">
            <a:extLst>
              <a:ext uri="{FF2B5EF4-FFF2-40B4-BE49-F238E27FC236}">
                <a16:creationId xmlns:a16="http://schemas.microsoft.com/office/drawing/2014/main" id="{E9EA52DB-F7F5-9078-9B5B-86305DF0F18E}"/>
              </a:ext>
            </a:extLst>
          </p:cNvPr>
          <p:cNvSpPr txBox="1"/>
          <p:nvPr/>
        </p:nvSpPr>
        <p:spPr>
          <a:xfrm>
            <a:off x="91276" y="1045041"/>
            <a:ext cx="10450012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Unidades vendidas de cada tipo de producto por región, de mayor a menor unidades:</a:t>
            </a:r>
            <a:endParaRPr lang="es-E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D7429D64-5EDF-2B53-DB42-024F07590FA9}"/>
              </a:ext>
            </a:extLst>
          </p:cNvPr>
          <p:cNvSpPr txBox="1"/>
          <p:nvPr/>
        </p:nvSpPr>
        <p:spPr>
          <a:xfrm>
            <a:off x="284452" y="1804863"/>
            <a:ext cx="10238795" cy="1486949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s-ES" dirty="0" err="1">
                <a:latin typeface="Courier New"/>
                <a:cs typeface="Courier New"/>
              </a:rPr>
              <a:t>from</a:t>
            </a:r>
            <a:r>
              <a:rPr lang="es-ES" dirty="0">
                <a:latin typeface="Courier New"/>
                <a:cs typeface="Courier New"/>
              </a:rPr>
              <a:t> </a:t>
            </a:r>
            <a:r>
              <a:rPr lang="es-ES" dirty="0" err="1">
                <a:latin typeface="Courier New"/>
                <a:cs typeface="Courier New"/>
              </a:rPr>
              <a:t>pyspark.sql.functions</a:t>
            </a:r>
            <a:r>
              <a:rPr lang="es-ES" dirty="0">
                <a:latin typeface="Courier New"/>
                <a:cs typeface="Courier New"/>
              </a:rPr>
              <a:t> </a:t>
            </a:r>
            <a:r>
              <a:rPr lang="es-ES" dirty="0" err="1">
                <a:latin typeface="Courier New"/>
                <a:cs typeface="Courier New"/>
              </a:rPr>
              <a:t>import</a:t>
            </a:r>
            <a:r>
              <a:rPr lang="es-ES" dirty="0">
                <a:latin typeface="Courier New"/>
                <a:cs typeface="Courier New"/>
              </a:rPr>
              <a:t> col, sum, </a:t>
            </a:r>
            <a:r>
              <a:rPr lang="es-ES" dirty="0" err="1">
                <a:latin typeface="Courier New"/>
                <a:cs typeface="Courier New"/>
              </a:rPr>
              <a:t>avg</a:t>
            </a:r>
            <a:r>
              <a:rPr lang="es-ES" dirty="0">
                <a:latin typeface="Courier New"/>
                <a:cs typeface="Courier New"/>
              </a:rPr>
              <a:t>, </a:t>
            </a:r>
            <a:r>
              <a:rPr lang="es-ES" dirty="0" err="1">
                <a:latin typeface="Courier New"/>
                <a:cs typeface="Courier New"/>
              </a:rPr>
              <a:t>stddev</a:t>
            </a:r>
            <a:endParaRPr lang="es-ES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endParaRPr lang="es-ES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s-ES" dirty="0" err="1">
                <a:latin typeface="Courier New"/>
                <a:cs typeface="Courier New"/>
              </a:rPr>
              <a:t>sales_df.groupBy</a:t>
            </a:r>
            <a:r>
              <a:rPr lang="es-ES" dirty="0">
                <a:latin typeface="Courier New"/>
                <a:cs typeface="Courier New"/>
              </a:rPr>
              <a:t>('</a:t>
            </a:r>
            <a:r>
              <a:rPr lang="es-ES" dirty="0" err="1">
                <a:latin typeface="Courier New"/>
                <a:cs typeface="Courier New"/>
              </a:rPr>
              <a:t>Item_Type','Region</a:t>
            </a:r>
            <a:r>
              <a:rPr lang="es-ES" dirty="0">
                <a:latin typeface="Courier New"/>
                <a:cs typeface="Courier New"/>
              </a:rPr>
              <a:t>').</a:t>
            </a:r>
            <a:r>
              <a:rPr lang="es-ES" dirty="0" err="1">
                <a:latin typeface="Courier New"/>
                <a:cs typeface="Courier New"/>
              </a:rPr>
              <a:t>agg</a:t>
            </a:r>
            <a:r>
              <a:rPr lang="es-ES" dirty="0">
                <a:latin typeface="Courier New"/>
                <a:cs typeface="Courier New"/>
              </a:rPr>
              <a:t>(sum('</a:t>
            </a:r>
            <a:r>
              <a:rPr lang="es-ES" dirty="0" err="1">
                <a:latin typeface="Courier New"/>
                <a:cs typeface="Courier New"/>
              </a:rPr>
              <a:t>Units_Sold</a:t>
            </a:r>
            <a:r>
              <a:rPr lang="es-ES" dirty="0">
                <a:latin typeface="Courier New"/>
                <a:cs typeface="Courier New"/>
              </a:rPr>
              <a:t>').alias('</a:t>
            </a:r>
            <a:r>
              <a:rPr lang="es-ES" dirty="0" err="1">
                <a:latin typeface="Courier New"/>
                <a:cs typeface="Courier New"/>
              </a:rPr>
              <a:t>TotalUnidades</a:t>
            </a:r>
            <a:r>
              <a:rPr lang="es-ES" dirty="0">
                <a:latin typeface="Courier New"/>
                <a:cs typeface="Courier New"/>
              </a:rPr>
              <a:t>')).</a:t>
            </a:r>
            <a:r>
              <a:rPr lang="es-ES" dirty="0" err="1">
                <a:latin typeface="Courier New"/>
                <a:cs typeface="Courier New"/>
              </a:rPr>
              <a:t>orderBy</a:t>
            </a:r>
            <a:r>
              <a:rPr lang="es-ES" dirty="0">
                <a:latin typeface="Courier New"/>
                <a:cs typeface="Courier New"/>
              </a:rPr>
              <a:t>(col('</a:t>
            </a:r>
            <a:r>
              <a:rPr lang="es-ES" dirty="0" err="1">
                <a:latin typeface="Courier New"/>
                <a:cs typeface="Courier New"/>
              </a:rPr>
              <a:t>TotalUnidades</a:t>
            </a:r>
            <a:r>
              <a:rPr lang="es-ES" dirty="0">
                <a:latin typeface="Courier New"/>
                <a:cs typeface="Courier New"/>
              </a:rPr>
              <a:t>').</a:t>
            </a:r>
            <a:r>
              <a:rPr lang="es-ES" dirty="0" err="1">
                <a:latin typeface="Courier New"/>
                <a:cs typeface="Courier New"/>
              </a:rPr>
              <a:t>desc</a:t>
            </a:r>
            <a:r>
              <a:rPr lang="es-ES" dirty="0">
                <a:latin typeface="Courier New"/>
                <a:cs typeface="Courier New"/>
              </a:rPr>
              <a:t>()).show(40,truncate=False)</a:t>
            </a:r>
          </a:p>
          <a:p>
            <a:pPr marL="107322">
              <a:spcBef>
                <a:spcPts val="195"/>
              </a:spcBef>
            </a:pPr>
            <a:endParaRPr lang="es-ES" dirty="0">
              <a:latin typeface="Courier New"/>
              <a:cs typeface="Courier New"/>
            </a:endParaRPr>
          </a:p>
        </p:txBody>
      </p:sp>
      <p:sp>
        <p:nvSpPr>
          <p:cNvPr id="10" name="CuadroTexto 33">
            <a:extLst>
              <a:ext uri="{FF2B5EF4-FFF2-40B4-BE49-F238E27FC236}">
                <a16:creationId xmlns:a16="http://schemas.microsoft.com/office/drawing/2014/main" id="{0C7A0046-8C9C-58B4-0833-C9EAE03AD488}"/>
              </a:ext>
            </a:extLst>
          </p:cNvPr>
          <p:cNvSpPr txBox="1"/>
          <p:nvPr/>
        </p:nvSpPr>
        <p:spPr>
          <a:xfrm>
            <a:off x="19670" y="3938463"/>
            <a:ext cx="10450012" cy="958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Media y desviación típica de las unidades vendidas por producto y región, orden descendente media.</a:t>
            </a:r>
            <a:endParaRPr lang="es-E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5C22C391-943D-64FA-B712-C2CE7B6F32D5}"/>
              </a:ext>
            </a:extLst>
          </p:cNvPr>
          <p:cNvSpPr txBox="1"/>
          <p:nvPr/>
        </p:nvSpPr>
        <p:spPr>
          <a:xfrm>
            <a:off x="284451" y="5203798"/>
            <a:ext cx="10238795" cy="1184302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sales_df.groupBy</a:t>
            </a:r>
            <a:r>
              <a:rPr lang="en-US" dirty="0">
                <a:latin typeface="Courier New"/>
                <a:cs typeface="Courier New"/>
              </a:rPr>
              <a:t>('</a:t>
            </a:r>
            <a:r>
              <a:rPr lang="en-US" dirty="0" err="1">
                <a:latin typeface="Courier New"/>
                <a:cs typeface="Courier New"/>
              </a:rPr>
              <a:t>Item_Type','Region</a:t>
            </a:r>
            <a:r>
              <a:rPr lang="en-US" dirty="0">
                <a:latin typeface="Courier New"/>
                <a:cs typeface="Courier New"/>
              </a:rPr>
              <a:t>')</a:t>
            </a:r>
          </a:p>
          <a:p>
            <a:pPr marL="107322">
              <a:spcBef>
                <a:spcPts val="195"/>
              </a:spcBef>
            </a:pPr>
            <a:r>
              <a:rPr lang="en-US" dirty="0">
                <a:latin typeface="Courier New"/>
                <a:cs typeface="Courier New"/>
              </a:rPr>
              <a:t>.</a:t>
            </a:r>
            <a:r>
              <a:rPr lang="en-US" dirty="0" err="1">
                <a:latin typeface="Courier New"/>
                <a:cs typeface="Courier New"/>
              </a:rPr>
              <a:t>agg</a:t>
            </a:r>
            <a:r>
              <a:rPr lang="en-US" dirty="0">
                <a:latin typeface="Courier New"/>
                <a:cs typeface="Courier New"/>
              </a:rPr>
              <a:t>(avg('</a:t>
            </a:r>
            <a:r>
              <a:rPr lang="en-US" dirty="0" err="1">
                <a:latin typeface="Courier New"/>
                <a:cs typeface="Courier New"/>
              </a:rPr>
              <a:t>Units_Sold</a:t>
            </a:r>
            <a:r>
              <a:rPr lang="en-US" dirty="0">
                <a:latin typeface="Courier New"/>
                <a:cs typeface="Courier New"/>
              </a:rPr>
              <a:t>').alias('</a:t>
            </a:r>
            <a:r>
              <a:rPr lang="en-US" dirty="0" err="1">
                <a:latin typeface="Courier New"/>
                <a:cs typeface="Courier New"/>
              </a:rPr>
              <a:t>MediaUnidades</a:t>
            </a:r>
            <a:r>
              <a:rPr lang="en-US" dirty="0">
                <a:latin typeface="Courier New"/>
                <a:cs typeface="Courier New"/>
              </a:rPr>
              <a:t>'),</a:t>
            </a:r>
            <a:r>
              <a:rPr lang="en-US" dirty="0" err="1">
                <a:latin typeface="Courier New"/>
                <a:cs typeface="Courier New"/>
              </a:rPr>
              <a:t>stddev</a:t>
            </a:r>
            <a:r>
              <a:rPr lang="en-US" dirty="0">
                <a:latin typeface="Courier New"/>
                <a:cs typeface="Courier New"/>
              </a:rPr>
              <a:t>('</a:t>
            </a:r>
            <a:r>
              <a:rPr lang="en-US" dirty="0" err="1">
                <a:latin typeface="Courier New"/>
                <a:cs typeface="Courier New"/>
              </a:rPr>
              <a:t>Units_Sold</a:t>
            </a:r>
            <a:r>
              <a:rPr lang="en-US" dirty="0">
                <a:latin typeface="Courier New"/>
                <a:cs typeface="Courier New"/>
              </a:rPr>
              <a:t>').alias('</a:t>
            </a:r>
            <a:r>
              <a:rPr lang="en-US" dirty="0" err="1">
                <a:latin typeface="Courier New"/>
                <a:cs typeface="Courier New"/>
              </a:rPr>
              <a:t>DesvTip</a:t>
            </a:r>
            <a:r>
              <a:rPr lang="en-US" dirty="0">
                <a:latin typeface="Courier New"/>
                <a:cs typeface="Courier New"/>
              </a:rPr>
              <a:t>'))</a:t>
            </a:r>
          </a:p>
          <a:p>
            <a:pPr marL="107322">
              <a:spcBef>
                <a:spcPts val="195"/>
              </a:spcBef>
            </a:pPr>
            <a:r>
              <a:rPr lang="en-US" dirty="0">
                <a:latin typeface="Courier New"/>
                <a:cs typeface="Courier New"/>
              </a:rPr>
              <a:t>.</a:t>
            </a:r>
            <a:r>
              <a:rPr lang="en-US" dirty="0" err="1">
                <a:latin typeface="Courier New"/>
                <a:cs typeface="Courier New"/>
              </a:rPr>
              <a:t>orderBy</a:t>
            </a:r>
            <a:r>
              <a:rPr lang="en-US" dirty="0">
                <a:latin typeface="Courier New"/>
                <a:cs typeface="Courier New"/>
              </a:rPr>
              <a:t>(col('</a:t>
            </a:r>
            <a:r>
              <a:rPr lang="en-US" dirty="0" err="1">
                <a:latin typeface="Courier New"/>
                <a:cs typeface="Courier New"/>
              </a:rPr>
              <a:t>MediaUnidades</a:t>
            </a:r>
            <a:r>
              <a:rPr lang="en-US" dirty="0">
                <a:latin typeface="Courier New"/>
                <a:cs typeface="Courier New"/>
              </a:rPr>
              <a:t>').desc())).show(40,truncate=False)</a:t>
            </a:r>
            <a:endParaRPr lang="es-E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8752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51" y="63500"/>
            <a:ext cx="10707131" cy="609562"/>
          </a:xfrm>
        </p:spPr>
        <p:txBody>
          <a:bodyPr/>
          <a:lstStyle/>
          <a:p>
            <a:pPr algn="l"/>
            <a:r>
              <a:rPr lang="es-ES" dirty="0"/>
              <a:t>“Sales”, ejemplos de agregación: </a:t>
            </a:r>
            <a:r>
              <a:rPr lang="es-ES" dirty="0" err="1"/>
              <a:t>max</a:t>
            </a:r>
            <a:r>
              <a:rPr lang="es-ES" dirty="0"/>
              <a:t>(); min()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-1" y="545634"/>
            <a:ext cx="9899651" cy="1274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CuadroTexto 33">
            <a:extLst>
              <a:ext uri="{FF2B5EF4-FFF2-40B4-BE49-F238E27FC236}">
                <a16:creationId xmlns:a16="http://schemas.microsoft.com/office/drawing/2014/main" id="{E9EA52DB-F7F5-9078-9B5B-86305DF0F18E}"/>
              </a:ext>
            </a:extLst>
          </p:cNvPr>
          <p:cNvSpPr txBox="1"/>
          <p:nvPr/>
        </p:nvSpPr>
        <p:spPr>
          <a:xfrm>
            <a:off x="91276" y="1045041"/>
            <a:ext cx="10450012" cy="958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Podemos seguir indagando con las unidades vendidas de cada tipo de producto por región: pedidos máximos y mínimos.</a:t>
            </a:r>
            <a:endParaRPr lang="es-E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D7429D64-5EDF-2B53-DB42-024F07590FA9}"/>
              </a:ext>
            </a:extLst>
          </p:cNvPr>
          <p:cNvSpPr txBox="1"/>
          <p:nvPr/>
        </p:nvSpPr>
        <p:spPr>
          <a:xfrm>
            <a:off x="284452" y="2233504"/>
            <a:ext cx="10238795" cy="1486949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s-ES" dirty="0" err="1">
                <a:latin typeface="Courier New"/>
                <a:cs typeface="Courier New"/>
              </a:rPr>
              <a:t>from</a:t>
            </a:r>
            <a:r>
              <a:rPr lang="es-ES" dirty="0">
                <a:latin typeface="Courier New"/>
                <a:cs typeface="Courier New"/>
              </a:rPr>
              <a:t> </a:t>
            </a:r>
            <a:r>
              <a:rPr lang="es-ES" dirty="0" err="1">
                <a:latin typeface="Courier New"/>
                <a:cs typeface="Courier New"/>
              </a:rPr>
              <a:t>pyspark.sql.functions</a:t>
            </a:r>
            <a:r>
              <a:rPr lang="es-ES" dirty="0">
                <a:latin typeface="Courier New"/>
                <a:cs typeface="Courier New"/>
              </a:rPr>
              <a:t> </a:t>
            </a:r>
            <a:r>
              <a:rPr lang="es-ES" dirty="0" err="1">
                <a:latin typeface="Courier New"/>
                <a:cs typeface="Courier New"/>
              </a:rPr>
              <a:t>import</a:t>
            </a:r>
            <a:r>
              <a:rPr lang="es-ES" dirty="0">
                <a:latin typeface="Courier New"/>
                <a:cs typeface="Courier New"/>
              </a:rPr>
              <a:t> </a:t>
            </a:r>
            <a:r>
              <a:rPr lang="es-ES" dirty="0" err="1">
                <a:latin typeface="Courier New"/>
                <a:cs typeface="Courier New"/>
              </a:rPr>
              <a:t>min,max</a:t>
            </a:r>
            <a:endParaRPr lang="es-ES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endParaRPr lang="es-ES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s-ES" dirty="0" err="1">
                <a:latin typeface="Courier New"/>
                <a:cs typeface="Courier New"/>
              </a:rPr>
              <a:t>sales_df.groupBy</a:t>
            </a:r>
            <a:r>
              <a:rPr lang="es-ES" dirty="0">
                <a:latin typeface="Courier New"/>
                <a:cs typeface="Courier New"/>
              </a:rPr>
              <a:t>('</a:t>
            </a:r>
            <a:r>
              <a:rPr lang="es-ES" dirty="0" err="1">
                <a:latin typeface="Courier New"/>
                <a:cs typeface="Courier New"/>
              </a:rPr>
              <a:t>Item_Type','Region</a:t>
            </a:r>
            <a:r>
              <a:rPr lang="es-ES" dirty="0">
                <a:latin typeface="Courier New"/>
                <a:cs typeface="Courier New"/>
              </a:rPr>
              <a:t>').</a:t>
            </a:r>
            <a:r>
              <a:rPr lang="es-ES" dirty="0" err="1">
                <a:latin typeface="Courier New"/>
                <a:cs typeface="Courier New"/>
              </a:rPr>
              <a:t>agg</a:t>
            </a:r>
            <a:r>
              <a:rPr lang="es-ES" dirty="0">
                <a:latin typeface="Courier New"/>
                <a:cs typeface="Courier New"/>
              </a:rPr>
              <a:t>(</a:t>
            </a:r>
            <a:r>
              <a:rPr lang="es-ES" dirty="0" err="1">
                <a:latin typeface="Courier New"/>
                <a:cs typeface="Courier New"/>
              </a:rPr>
              <a:t>max</a:t>
            </a:r>
            <a:r>
              <a:rPr lang="es-ES" dirty="0">
                <a:latin typeface="Courier New"/>
                <a:cs typeface="Courier New"/>
              </a:rPr>
              <a:t>('</a:t>
            </a:r>
            <a:r>
              <a:rPr lang="es-ES" dirty="0" err="1">
                <a:latin typeface="Courier New"/>
                <a:cs typeface="Courier New"/>
              </a:rPr>
              <a:t>Units_Sold</a:t>
            </a:r>
            <a:r>
              <a:rPr lang="es-ES" dirty="0">
                <a:latin typeface="Courier New"/>
                <a:cs typeface="Courier New"/>
              </a:rPr>
              <a:t>').alias('</a:t>
            </a:r>
            <a:r>
              <a:rPr lang="es-ES" dirty="0" err="1">
                <a:latin typeface="Courier New"/>
                <a:cs typeface="Courier New"/>
              </a:rPr>
              <a:t>PedidoMáximo</a:t>
            </a:r>
            <a:r>
              <a:rPr lang="es-ES" dirty="0">
                <a:latin typeface="Courier New"/>
                <a:cs typeface="Courier New"/>
              </a:rPr>
              <a:t>'),min('</a:t>
            </a:r>
            <a:r>
              <a:rPr lang="es-ES" dirty="0" err="1">
                <a:latin typeface="Courier New"/>
                <a:cs typeface="Courier New"/>
              </a:rPr>
              <a:t>Units_Sold</a:t>
            </a:r>
            <a:r>
              <a:rPr lang="es-ES" dirty="0">
                <a:latin typeface="Courier New"/>
                <a:cs typeface="Courier New"/>
              </a:rPr>
              <a:t>').alias('</a:t>
            </a:r>
            <a:r>
              <a:rPr lang="es-ES" dirty="0" err="1">
                <a:latin typeface="Courier New"/>
                <a:cs typeface="Courier New"/>
              </a:rPr>
              <a:t>PedidoMínimo</a:t>
            </a:r>
            <a:r>
              <a:rPr lang="es-ES" dirty="0">
                <a:latin typeface="Courier New"/>
                <a:cs typeface="Courier New"/>
              </a:rPr>
              <a:t>')).</a:t>
            </a:r>
            <a:r>
              <a:rPr lang="es-ES" dirty="0" err="1">
                <a:latin typeface="Courier New"/>
                <a:cs typeface="Courier New"/>
              </a:rPr>
              <a:t>orderBy</a:t>
            </a:r>
            <a:r>
              <a:rPr lang="es-ES" dirty="0">
                <a:latin typeface="Courier New"/>
                <a:cs typeface="Courier New"/>
              </a:rPr>
              <a:t>(col('</a:t>
            </a:r>
            <a:r>
              <a:rPr lang="es-ES" dirty="0" err="1">
                <a:latin typeface="Courier New"/>
                <a:cs typeface="Courier New"/>
              </a:rPr>
              <a:t>PedidoMáximo</a:t>
            </a:r>
            <a:r>
              <a:rPr lang="es-ES" dirty="0">
                <a:latin typeface="Courier New"/>
                <a:cs typeface="Courier New"/>
              </a:rPr>
              <a:t>').</a:t>
            </a:r>
            <a:r>
              <a:rPr lang="es-ES" dirty="0" err="1">
                <a:latin typeface="Courier New"/>
                <a:cs typeface="Courier New"/>
              </a:rPr>
              <a:t>desc</a:t>
            </a:r>
            <a:r>
              <a:rPr lang="es-ES" dirty="0">
                <a:latin typeface="Courier New"/>
                <a:cs typeface="Courier New"/>
              </a:rPr>
              <a:t>()).show(40,truncate=False)</a:t>
            </a:r>
          </a:p>
        </p:txBody>
      </p:sp>
      <p:sp>
        <p:nvSpPr>
          <p:cNvPr id="3" name="CuadroTexto 33">
            <a:extLst>
              <a:ext uri="{FF2B5EF4-FFF2-40B4-BE49-F238E27FC236}">
                <a16:creationId xmlns:a16="http://schemas.microsoft.com/office/drawing/2014/main" id="{48EF8858-509C-E222-AA37-CEC70BCE38CC}"/>
              </a:ext>
            </a:extLst>
          </p:cNvPr>
          <p:cNvSpPr txBox="1"/>
          <p:nvPr/>
        </p:nvSpPr>
        <p:spPr>
          <a:xfrm>
            <a:off x="73235" y="4876027"/>
            <a:ext cx="10450012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r>
              <a:rPr lang="es-ES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Vamos a practicar……</a:t>
            </a:r>
            <a:endParaRPr lang="es-ES" sz="2000" b="1" u="sng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36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51" y="63500"/>
            <a:ext cx="10707131" cy="609562"/>
          </a:xfrm>
        </p:spPr>
        <p:txBody>
          <a:bodyPr/>
          <a:lstStyle/>
          <a:p>
            <a:pPr algn="l"/>
            <a:r>
              <a:rPr lang="es-ES" dirty="0"/>
              <a:t>EJERCICIOS AGREGACIÓN: Sales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-1" y="596900"/>
            <a:ext cx="6013451" cy="1246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CuadroTexto 33">
            <a:extLst>
              <a:ext uri="{FF2B5EF4-FFF2-40B4-BE49-F238E27FC236}">
                <a16:creationId xmlns:a16="http://schemas.microsoft.com/office/drawing/2014/main" id="{E9EA52DB-F7F5-9078-9B5B-86305DF0F18E}"/>
              </a:ext>
            </a:extLst>
          </p:cNvPr>
          <p:cNvSpPr txBox="1"/>
          <p:nvPr/>
        </p:nvSpPr>
        <p:spPr>
          <a:xfrm>
            <a:off x="73233" y="1238440"/>
            <a:ext cx="10450012" cy="4651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Partir del Dataframe “Sales” original (desde cero)</a:t>
            </a:r>
          </a:p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endParaRPr lang="es-E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Preguntas:</a:t>
            </a:r>
          </a:p>
          <a:p>
            <a:pPr marL="850465" lvl="1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¿Cuántos tipos de ítems (distintos) hay? ¿Cuáles son?</a:t>
            </a:r>
          </a:p>
          <a:p>
            <a:pPr marL="850465" lvl="1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¿Cuales son los 5 países que más unidades reciben? ¿Y los que menos?</a:t>
            </a:r>
          </a:p>
          <a:p>
            <a:pPr marL="850465" lvl="1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Nº de transacciones (no unidades) por región y país, en orden descendente.</a:t>
            </a:r>
          </a:p>
          <a:p>
            <a:pPr marL="850465" lvl="1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¿Cuántos países por región reciben mercancías, ordenados de más a menos países?</a:t>
            </a:r>
            <a:endParaRPr lang="es-E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15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26C262A-7225-D24C-8CBA-F117378210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89050" y="1663700"/>
            <a:ext cx="7391400" cy="693267"/>
          </a:xfrm>
        </p:spPr>
        <p:txBody>
          <a:bodyPr/>
          <a:lstStyle/>
          <a:p>
            <a:pPr algn="ctr"/>
            <a:r>
              <a:rPr lang="es-ES" dirty="0">
                <a:solidFill>
                  <a:srgbClr val="22D3C6"/>
                </a:solidFill>
              </a:rPr>
              <a:t>3. Aplicación </a:t>
            </a:r>
            <a:r>
              <a:rPr lang="es-ES" dirty="0" err="1">
                <a:solidFill>
                  <a:srgbClr val="22D3C6"/>
                </a:solidFill>
              </a:rPr>
              <a:t>PySpark</a:t>
            </a:r>
            <a:r>
              <a:rPr lang="es-ES" dirty="0">
                <a:solidFill>
                  <a:srgbClr val="22D3C6"/>
                </a:solidFill>
              </a:rPr>
              <a:t>: funcionamiento</a:t>
            </a:r>
          </a:p>
        </p:txBody>
      </p:sp>
    </p:spTree>
    <p:extLst>
      <p:ext uri="{BB962C8B-B14F-4D97-AF65-F5344CB8AC3E}">
        <p14:creationId xmlns:p14="http://schemas.microsoft.com/office/powerpoint/2010/main" val="1862508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" y="134434"/>
            <a:ext cx="8763000" cy="609562"/>
          </a:xfrm>
        </p:spPr>
        <p:txBody>
          <a:bodyPr/>
          <a:lstStyle/>
          <a:p>
            <a:r>
              <a:rPr lang="es-ES" dirty="0"/>
              <a:t>Aplicación </a:t>
            </a:r>
            <a:r>
              <a:rPr lang="es-ES" dirty="0" err="1"/>
              <a:t>PySpark</a:t>
            </a:r>
            <a:r>
              <a:rPr lang="es-ES" dirty="0"/>
              <a:t>: funcionamiento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0" y="673100"/>
            <a:ext cx="6623050" cy="1341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5" name="CuadroTexto 33">
            <a:extLst>
              <a:ext uri="{FF2B5EF4-FFF2-40B4-BE49-F238E27FC236}">
                <a16:creationId xmlns:a16="http://schemas.microsoft.com/office/drawing/2014/main" id="{E7ED38C8-9B4E-CB31-6356-4313ABC010FE}"/>
              </a:ext>
            </a:extLst>
          </p:cNvPr>
          <p:cNvSpPr txBox="1"/>
          <p:nvPr/>
        </p:nvSpPr>
        <p:spPr>
          <a:xfrm>
            <a:off x="188876" y="1400631"/>
            <a:ext cx="1061882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Spark es un </a:t>
            </a:r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motor de procesamiento de datos distribuido, 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con sus componentes trabajando en colaboración en un </a:t>
            </a:r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clúster de máquinas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393265" indent="-378255" algn="just"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Estos componentes trabajan juntos y se comunican. Hay un nodo maestro </a:t>
            </a:r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DRIVER 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y  uno o más nodos esclavos </a:t>
            </a:r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WORKERS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(dependiendo modo despliegue).</a:t>
            </a:r>
          </a:p>
          <a:p>
            <a:pPr marL="393265" indent="-378255" algn="just"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A alto nivel una </a:t>
            </a:r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aplicación Spark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consiste en </a:t>
            </a:r>
            <a:r>
              <a:rPr lang="es-ES" sz="2400" b="1" dirty="0">
                <a:latin typeface="Arial" panose="020B0604020202020204" pitchFamily="34" charset="0"/>
                <a:cs typeface="Arial" panose="020B0604020202020204" pitchFamily="34" charset="0"/>
              </a:rPr>
              <a:t>un programa controlador (Spark driver o Driver Program) 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que es responsable de orquestar las operaciones paralelas en el clúster de Spark.</a:t>
            </a:r>
          </a:p>
          <a:p>
            <a:pPr marL="393265" indent="-378255" algn="just"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El controlador (Driver Program) contiene la función ‘main ()’ con el código que queremos ejecutar. En este código se debe crear la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SparkSession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SparkContext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). </a:t>
            </a:r>
          </a:p>
          <a:p>
            <a:pPr marL="393265" indent="-378255" algn="just"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El controlador accede a los componentes del clúster (workers y el gestor del clúster) a través de una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SparkSession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SparkContext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424118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0" y="833835"/>
            <a:ext cx="0" cy="865621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010" marR="0" lvl="0" indent="0" algn="l" defTabSz="914400" rtl="0" eaLnBrk="1" fontAlgn="auto" latinLnBrk="0" hangingPunct="1">
              <a:lnSpc>
                <a:spcPts val="24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12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Máster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en</a:t>
            </a:r>
            <a:r>
              <a:rPr kumimoji="0" sz="212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Big</a:t>
            </a:r>
            <a:r>
              <a:rPr kumimoji="0" sz="2127" b="0" i="0" u="none" strike="noStrike" kern="1200" cap="none" spc="-1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Data</a:t>
            </a:r>
            <a:r>
              <a:rPr kumimoji="0" sz="212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y 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Data</a:t>
            </a:r>
            <a:r>
              <a:rPr kumimoji="0" sz="212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Science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0" y="833835"/>
            <a:ext cx="0" cy="48090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010" marR="0" lvl="0" indent="0" algn="l" defTabSz="914400" rtl="0" eaLnBrk="1" fontAlgn="auto" latinLnBrk="0" hangingPunct="1">
              <a:lnSpc>
                <a:spcPts val="24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Ecosistema</a:t>
            </a:r>
            <a:r>
              <a:rPr kumimoji="0" sz="2127" b="0" i="0" u="none" strike="noStrike" kern="1200" cap="none" spc="-35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Spark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0" y="833835"/>
            <a:ext cx="0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531" marR="0" lvl="0" indent="0" algn="l" defTabSz="914400" rtl="0" eaLnBrk="1" fontAlgn="auto" latinLnBrk="0" hangingPunct="1">
              <a:lnSpc>
                <a:spcPts val="24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55</a:t>
            </a:r>
          </a:p>
        </p:txBody>
      </p:sp>
      <p:grpSp>
        <p:nvGrpSpPr>
          <p:cNvPr id="14" name="13 Grupo"/>
          <p:cNvGrpSpPr/>
          <p:nvPr/>
        </p:nvGrpSpPr>
        <p:grpSpPr>
          <a:xfrm>
            <a:off x="1484313" y="287338"/>
            <a:ext cx="7839075" cy="7172325"/>
            <a:chOff x="1484313" y="287338"/>
            <a:chExt cx="7839075" cy="7172325"/>
          </a:xfrm>
        </p:grpSpPr>
        <p:pic>
          <p:nvPicPr>
            <p:cNvPr id="81922" name="Picture 2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484313" y="287338"/>
              <a:ext cx="7839075" cy="71723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3" name="12 Abrir llave"/>
            <p:cNvSpPr/>
            <p:nvPr/>
          </p:nvSpPr>
          <p:spPr>
            <a:xfrm>
              <a:off x="1689074" y="4087814"/>
              <a:ext cx="428628" cy="928694"/>
            </a:xfrm>
            <a:prstGeom prst="leftBrac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14 Rectángulo redondeado"/>
            <p:cNvSpPr/>
            <p:nvPr/>
          </p:nvSpPr>
          <p:spPr>
            <a:xfrm>
              <a:off x="2046264" y="3373434"/>
              <a:ext cx="4786346" cy="510778"/>
            </a:xfrm>
            <a:prstGeom prst="roundRect">
              <a:avLst/>
            </a:prstGeom>
            <a:solidFill>
              <a:srgbClr val="FFC000">
                <a:alpha val="29000"/>
              </a:srgbClr>
            </a:solidFill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2400" b="1" i="0" u="none" strike="noStrike" kern="1200" cap="none" spc="105" normalizeH="0" baseline="0" noProof="0" dirty="0" err="1">
                <a:ln>
                  <a:noFill/>
                </a:ln>
                <a:solidFill>
                  <a:srgbClr val="0F4890"/>
                </a:solidFill>
                <a:effectLst/>
                <a:uLnTx/>
                <a:uFillTx/>
                <a:latin typeface="Montserrat" pitchFamily="2" charset="77"/>
                <a:ea typeface="+mn-ea"/>
                <a:cs typeface="Poppins" pitchFamily="2" charset="77"/>
              </a:endParaRPr>
            </a:p>
          </p:txBody>
        </p:sp>
        <p:sp>
          <p:nvSpPr>
            <p:cNvPr id="18" name="17 Abrir llave"/>
            <p:cNvSpPr/>
            <p:nvPr/>
          </p:nvSpPr>
          <p:spPr>
            <a:xfrm rot="10800000">
              <a:off x="4475156" y="4087814"/>
              <a:ext cx="428628" cy="928694"/>
            </a:xfrm>
            <a:prstGeom prst="leftBrac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object 11"/>
            <p:cNvSpPr txBox="1"/>
            <p:nvPr/>
          </p:nvSpPr>
          <p:spPr>
            <a:xfrm>
              <a:off x="6118230" y="1658922"/>
              <a:ext cx="1357322" cy="341774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53000"/>
              </a:schemeClr>
            </a:solidFill>
            <a:ln>
              <a:solidFill>
                <a:schemeClr val="accent1"/>
              </a:solidFill>
            </a:ln>
          </p:spPr>
          <p:txBody>
            <a:bodyPr vert="horz" wrap="square" lIns="0" tIns="24017" rIns="0" bIns="0" rtlCol="0">
              <a:spAutoFit/>
            </a:bodyPr>
            <a:lstStyle/>
            <a:p>
              <a:pPr marL="102069" marR="174118" lvl="0" indent="0" algn="ctr" defTabSz="914400" rtl="0" eaLnBrk="1" fontAlgn="auto" latinLnBrk="0" hangingPunct="1">
                <a:lnSpc>
                  <a:spcPct val="97100"/>
                </a:lnSpc>
                <a:spcBef>
                  <a:spcPts val="189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2127" b="0" i="0" u="none" strike="noStrike" kern="1200" cap="none" spc="-6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MT"/>
                  <a:ea typeface="+mn-ea"/>
                  <a:cs typeface="Arial MT"/>
                </a:rPr>
                <a:t>“</a:t>
              </a:r>
              <a:r>
                <a:rPr kumimoji="0" lang="es-ES" sz="2127" b="0" i="0" u="none" strike="noStrike" kern="1200" cap="none" spc="-6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MT"/>
                  <a:ea typeface="+mn-ea"/>
                  <a:cs typeface="Arial MT"/>
                </a:rPr>
                <a:t>main</a:t>
              </a:r>
              <a:r>
                <a:rPr kumimoji="0" lang="es-ES" sz="2127" b="0" i="0" u="none" strike="noStrike" kern="1200" cap="none" spc="-6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MT"/>
                  <a:ea typeface="+mn-ea"/>
                  <a:cs typeface="Arial MT"/>
                </a:rPr>
                <a:t>”</a:t>
              </a:r>
              <a:endParaRPr kumimoji="0" sz="212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MT"/>
                <a:ea typeface="+mn-ea"/>
                <a:cs typeface="Arial MT"/>
              </a:endParaRPr>
            </a:p>
          </p:txBody>
        </p:sp>
        <p:sp>
          <p:nvSpPr>
            <p:cNvPr id="20" name="object 12"/>
            <p:cNvSpPr/>
            <p:nvPr/>
          </p:nvSpPr>
          <p:spPr>
            <a:xfrm rot="17568690">
              <a:off x="4725476" y="1424175"/>
              <a:ext cx="928119" cy="1469626"/>
            </a:xfrm>
            <a:custGeom>
              <a:avLst/>
              <a:gdLst/>
              <a:ahLst/>
              <a:cxnLst/>
              <a:rect l="l" t="t" r="r" b="b"/>
              <a:pathLst>
                <a:path w="826135" h="541655">
                  <a:moveTo>
                    <a:pt x="756816" y="508064"/>
                  </a:moveTo>
                  <a:lnTo>
                    <a:pt x="741172" y="532129"/>
                  </a:lnTo>
                  <a:lnTo>
                    <a:pt x="825881" y="541654"/>
                  </a:lnTo>
                  <a:lnTo>
                    <a:pt x="810192" y="514984"/>
                  </a:lnTo>
                  <a:lnTo>
                    <a:pt x="767461" y="514984"/>
                  </a:lnTo>
                  <a:lnTo>
                    <a:pt x="756816" y="508064"/>
                  </a:lnTo>
                  <a:close/>
                </a:path>
                <a:path w="826135" h="541655">
                  <a:moveTo>
                    <a:pt x="767128" y="492202"/>
                  </a:moveTo>
                  <a:lnTo>
                    <a:pt x="756816" y="508064"/>
                  </a:lnTo>
                  <a:lnTo>
                    <a:pt x="767461" y="514984"/>
                  </a:lnTo>
                  <a:lnTo>
                    <a:pt x="777748" y="499109"/>
                  </a:lnTo>
                  <a:lnTo>
                    <a:pt x="767128" y="492202"/>
                  </a:lnTo>
                  <a:close/>
                </a:path>
                <a:path w="826135" h="541655">
                  <a:moveTo>
                    <a:pt x="782701" y="468248"/>
                  </a:moveTo>
                  <a:lnTo>
                    <a:pt x="767128" y="492202"/>
                  </a:lnTo>
                  <a:lnTo>
                    <a:pt x="777748" y="499109"/>
                  </a:lnTo>
                  <a:lnTo>
                    <a:pt x="767461" y="514984"/>
                  </a:lnTo>
                  <a:lnTo>
                    <a:pt x="810192" y="514984"/>
                  </a:lnTo>
                  <a:lnTo>
                    <a:pt x="782701" y="468248"/>
                  </a:lnTo>
                  <a:close/>
                </a:path>
                <a:path w="826135" h="541655">
                  <a:moveTo>
                    <a:pt x="10414" y="0"/>
                  </a:moveTo>
                  <a:lnTo>
                    <a:pt x="0" y="16001"/>
                  </a:lnTo>
                  <a:lnTo>
                    <a:pt x="756816" y="508064"/>
                  </a:lnTo>
                  <a:lnTo>
                    <a:pt x="767128" y="492202"/>
                  </a:lnTo>
                  <a:lnTo>
                    <a:pt x="10414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127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object 11"/>
            <p:cNvSpPr txBox="1"/>
            <p:nvPr/>
          </p:nvSpPr>
          <p:spPr>
            <a:xfrm>
              <a:off x="5046660" y="4214335"/>
              <a:ext cx="3286148" cy="659297"/>
            </a:xfrm>
            <a:prstGeom prst="rect">
              <a:avLst/>
            </a:prstGeom>
            <a:solidFill>
              <a:srgbClr val="FFC000">
                <a:alpha val="17000"/>
              </a:srgbClr>
            </a:solidFill>
            <a:ln>
              <a:solidFill>
                <a:schemeClr val="accent1"/>
              </a:solidFill>
            </a:ln>
          </p:spPr>
          <p:txBody>
            <a:bodyPr vert="horz" wrap="square" lIns="0" tIns="24017" rIns="0" bIns="0" rtlCol="0">
              <a:spAutoFit/>
            </a:bodyPr>
            <a:lstStyle/>
            <a:p>
              <a:pPr marL="102069" marR="174118" lvl="0" indent="0" algn="ctr" defTabSz="914400" rtl="0" eaLnBrk="1" fontAlgn="auto" latinLnBrk="0" hangingPunct="1">
                <a:lnSpc>
                  <a:spcPct val="97100"/>
                </a:lnSpc>
                <a:spcBef>
                  <a:spcPts val="189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2127" b="0" i="0" u="none" strike="noStrike" kern="1200" cap="none" spc="-6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MT"/>
                  <a:ea typeface="+mn-ea"/>
                  <a:cs typeface="Arial MT"/>
                </a:rPr>
                <a:t>Se crea la “</a:t>
              </a:r>
              <a:r>
                <a:rPr kumimoji="0" lang="es-ES" sz="2127" b="0" i="0" u="none" strike="noStrike" kern="1200" cap="none" spc="-6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MT"/>
                  <a:ea typeface="+mn-ea"/>
                  <a:cs typeface="Arial MT"/>
                </a:rPr>
                <a:t>SparkSession</a:t>
              </a:r>
              <a:r>
                <a:rPr kumimoji="0" lang="es-ES" sz="2127" b="0" i="0" u="none" strike="noStrike" kern="1200" cap="none" spc="-6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MT"/>
                  <a:ea typeface="+mn-ea"/>
                  <a:cs typeface="Arial MT"/>
                </a:rPr>
                <a:t>”</a:t>
              </a:r>
              <a:endParaRPr kumimoji="0" sz="212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MT"/>
                <a:ea typeface="+mn-ea"/>
                <a:cs typeface="Arial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6968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" y="134434"/>
            <a:ext cx="8763000" cy="609562"/>
          </a:xfrm>
        </p:spPr>
        <p:txBody>
          <a:bodyPr/>
          <a:lstStyle/>
          <a:p>
            <a:r>
              <a:rPr lang="es-ES" dirty="0"/>
              <a:t>Spark funcionamiento interno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0" y="673100"/>
            <a:ext cx="5403850" cy="1997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" name="Picture 4" descr="Observatorio BI &amp; Analytics: Despliegue de Aplicaciones Spark">
            <a:extLst>
              <a:ext uri="{FF2B5EF4-FFF2-40B4-BE49-F238E27FC236}">
                <a16:creationId xmlns:a16="http://schemas.microsoft.com/office/drawing/2014/main" id="{671451EF-336A-1018-8D1B-6A7352B44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24793" y="3949700"/>
            <a:ext cx="7358114" cy="3433787"/>
          </a:xfrm>
          <a:prstGeom prst="rect">
            <a:avLst/>
          </a:prstGeom>
          <a:noFill/>
        </p:spPr>
      </p:pic>
      <p:sp>
        <p:nvSpPr>
          <p:cNvPr id="8" name="CuadroTexto 33">
            <a:extLst>
              <a:ext uri="{FF2B5EF4-FFF2-40B4-BE49-F238E27FC236}">
                <a16:creationId xmlns:a16="http://schemas.microsoft.com/office/drawing/2014/main" id="{B4B7C78C-5B4C-676E-7199-5C1376372E93}"/>
              </a:ext>
            </a:extLst>
          </p:cNvPr>
          <p:cNvSpPr txBox="1"/>
          <p:nvPr/>
        </p:nvSpPr>
        <p:spPr>
          <a:xfrm>
            <a:off x="211335" y="934978"/>
            <a:ext cx="1061882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El controlador (Driver program) crea la sesión (contexto) , hace petición de recursos al clúster manager y declara las operaciones sobre los datos utilizando transformaciones y acciones de RDD: crea el grafo DAG y distribuye su ejecución como tareas (Task) a los workers.</a:t>
            </a:r>
          </a:p>
          <a:p>
            <a:pPr marL="393265" indent="-378255" algn="just"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El clúster manager (gestor de recursos) maneja y asigna recursos del clúster. Coordina las diferentes etapas del trabajo. Spark admite varios (YARN,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Mesos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…)</a:t>
            </a:r>
          </a:p>
          <a:p>
            <a:pPr marL="393265" indent="-378255" algn="just"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Los workers son donde las tareas se ejecutan realmente. Tienen los recursos y la conectividad de red requeridos para ejecutar las operaciones solicitadas en los RDD.</a:t>
            </a:r>
          </a:p>
        </p:txBody>
      </p:sp>
    </p:spTree>
    <p:extLst>
      <p:ext uri="{BB962C8B-B14F-4D97-AF65-F5344CB8AC3E}">
        <p14:creationId xmlns:p14="http://schemas.microsoft.com/office/powerpoint/2010/main" val="3087649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5">
            <a:extLst>
              <a:ext uri="{FF2B5EF4-FFF2-40B4-BE49-F238E27FC236}">
                <a16:creationId xmlns:a16="http://schemas.microsoft.com/office/drawing/2014/main" id="{DD5C9852-FFFE-B3B4-A930-6DCC59DC14AA}"/>
              </a:ext>
            </a:extLst>
          </p:cNvPr>
          <p:cNvSpPr txBox="1">
            <a:spLocks/>
          </p:cNvSpPr>
          <p:nvPr/>
        </p:nvSpPr>
        <p:spPr>
          <a:xfrm>
            <a:off x="903256" y="444500"/>
            <a:ext cx="3786214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800" b="1" i="0">
                <a:solidFill>
                  <a:srgbClr val="22D3C6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800" b="0" i="0" u="none" strike="noStrike" kern="0" cap="none" spc="-5" normalizeH="0" baseline="0" noProof="0" dirty="0">
                <a:ln>
                  <a:noFill/>
                </a:ln>
                <a:solidFill>
                  <a:srgbClr val="22D3C6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itchFamily="34" charset="0"/>
              </a:rPr>
              <a:t>Índice</a:t>
            </a:r>
            <a:endParaRPr kumimoji="0" lang="es-ES" sz="4800" b="1" i="0" u="none" strike="noStrike" kern="0" cap="none" spc="0" normalizeH="0" baseline="0" noProof="0" dirty="0">
              <a:ln>
                <a:noFill/>
              </a:ln>
              <a:solidFill>
                <a:srgbClr val="22D3C6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itchFamily="34" charset="0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1B21967A-3A09-22F9-D3BF-C6BD49093F39}"/>
              </a:ext>
            </a:extLst>
          </p:cNvPr>
          <p:cNvSpPr txBox="1"/>
          <p:nvPr/>
        </p:nvSpPr>
        <p:spPr>
          <a:xfrm>
            <a:off x="891330" y="1816100"/>
            <a:ext cx="9136789" cy="3524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5305" indent="-523240">
              <a:lnSpc>
                <a:spcPct val="100000"/>
              </a:lnSpc>
              <a:spcBef>
                <a:spcPts val="100"/>
              </a:spcBef>
              <a:buFont typeface="Calibri"/>
              <a:buAutoNum type="arabicPeriod"/>
              <a:tabLst>
                <a:tab pos="535305" algn="l"/>
                <a:tab pos="535940" algn="l"/>
              </a:tabLst>
            </a:pPr>
            <a:endParaRPr lang="es-ES" sz="3200" b="1" spc="-5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535305" indent="-523240">
              <a:spcBef>
                <a:spcPts val="100"/>
              </a:spcBef>
              <a:buFont typeface="Calibri"/>
              <a:buAutoNum type="arabicPeriod"/>
              <a:tabLst>
                <a:tab pos="535305" algn="l"/>
                <a:tab pos="535940" algn="l"/>
              </a:tabLst>
            </a:pPr>
            <a:r>
              <a:rPr lang="es-ES" sz="3200" b="1" spc="-5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Transformaciones Dataframe: modificar datos</a:t>
            </a:r>
          </a:p>
          <a:p>
            <a:pPr marL="535305" indent="-523240">
              <a:lnSpc>
                <a:spcPct val="100000"/>
              </a:lnSpc>
              <a:spcBef>
                <a:spcPts val="100"/>
              </a:spcBef>
              <a:buFont typeface="Calibri"/>
              <a:buAutoNum type="arabicPeriod"/>
              <a:tabLst>
                <a:tab pos="535305" algn="l"/>
                <a:tab pos="535940" algn="l"/>
              </a:tabLst>
            </a:pPr>
            <a:endParaRPr lang="es-ES" sz="3200" b="1" spc="-5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535305" indent="-523240">
              <a:lnSpc>
                <a:spcPct val="100000"/>
              </a:lnSpc>
              <a:spcBef>
                <a:spcPts val="100"/>
              </a:spcBef>
              <a:buFont typeface="Calibri"/>
              <a:buAutoNum type="arabicPeriod"/>
              <a:tabLst>
                <a:tab pos="535305" algn="l"/>
                <a:tab pos="535940" algn="l"/>
              </a:tabLst>
            </a:pPr>
            <a:r>
              <a:rPr lang="es-ES" sz="3200" b="1" spc="-5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Dataframe: operaciones de agregación</a:t>
            </a:r>
          </a:p>
          <a:p>
            <a:pPr marL="535305" indent="-523240">
              <a:lnSpc>
                <a:spcPct val="100000"/>
              </a:lnSpc>
              <a:spcBef>
                <a:spcPts val="100"/>
              </a:spcBef>
              <a:buFont typeface="Calibri"/>
              <a:buAutoNum type="arabicPeriod"/>
              <a:tabLst>
                <a:tab pos="535305" algn="l"/>
                <a:tab pos="535940" algn="l"/>
              </a:tabLst>
            </a:pPr>
            <a:endParaRPr lang="es-ES" sz="3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marL="535305" indent="-523240">
              <a:lnSpc>
                <a:spcPct val="100000"/>
              </a:lnSpc>
              <a:spcBef>
                <a:spcPts val="100"/>
              </a:spcBef>
              <a:buFont typeface="Calibri"/>
              <a:buAutoNum type="arabicPeriod"/>
              <a:tabLst>
                <a:tab pos="535305" algn="l"/>
                <a:tab pos="535940" algn="l"/>
              </a:tabLst>
            </a:pPr>
            <a:r>
              <a:rPr lang="es-ES" sz="3200" b="1" spc="-5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Aplicación </a:t>
            </a:r>
            <a:r>
              <a:rPr lang="es-ES" sz="3200" b="1" spc="-5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PySpark</a:t>
            </a:r>
            <a:r>
              <a:rPr lang="es-ES" sz="3200" b="1" spc="-5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: funcionamiento</a:t>
            </a:r>
            <a:endParaRPr lang="es-ES" sz="3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417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" y="134434"/>
            <a:ext cx="8763000" cy="609562"/>
          </a:xfrm>
        </p:spPr>
        <p:txBody>
          <a:bodyPr/>
          <a:lstStyle/>
          <a:p>
            <a:r>
              <a:rPr lang="es-ES" dirty="0"/>
              <a:t>Gestores de recursos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0" y="673100"/>
            <a:ext cx="4184650" cy="1235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B2E72E1D-7CB9-0A82-63B2-81EFB0ED3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17636" y="3159120"/>
            <a:ext cx="7419975" cy="391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CuadroTexto 33">
            <a:extLst>
              <a:ext uri="{FF2B5EF4-FFF2-40B4-BE49-F238E27FC236}">
                <a16:creationId xmlns:a16="http://schemas.microsoft.com/office/drawing/2014/main" id="{D7EF0423-ADC9-13C8-57E7-9ADF21D06CFE}"/>
              </a:ext>
            </a:extLst>
          </p:cNvPr>
          <p:cNvSpPr txBox="1"/>
          <p:nvPr/>
        </p:nvSpPr>
        <p:spPr>
          <a:xfrm>
            <a:off x="260314" y="1230294"/>
            <a:ext cx="105473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Spark admite varios gestores de recursos, entre ellos un gestor de recursos autónomo integrado (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Standalone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Sheduler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), Apache Hadoop YARN y Apache </a:t>
            </a:r>
            <a:r>
              <a:rPr lang="es-ES" sz="2400" dirty="0" err="1">
                <a:latin typeface="Arial" panose="020B0604020202020204" pitchFamily="34" charset="0"/>
                <a:cs typeface="Arial" panose="020B0604020202020204" pitchFamily="34" charset="0"/>
              </a:rPr>
              <a:t>Mesos</a:t>
            </a: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E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05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" y="134434"/>
            <a:ext cx="8763000" cy="609562"/>
          </a:xfrm>
        </p:spPr>
        <p:txBody>
          <a:bodyPr/>
          <a:lstStyle/>
          <a:p>
            <a:r>
              <a:rPr lang="es-ES" dirty="0"/>
              <a:t>SPARK: reparto de tareas (Task)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0" y="673100"/>
            <a:ext cx="5861050" cy="11281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8F72F18-555C-45BA-3111-D5690E984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46132" y="2457007"/>
            <a:ext cx="8558765" cy="46168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CuadroTexto 33">
            <a:extLst>
              <a:ext uri="{FF2B5EF4-FFF2-40B4-BE49-F238E27FC236}">
                <a16:creationId xmlns:a16="http://schemas.microsoft.com/office/drawing/2014/main" id="{C93855EF-54A8-5417-C61A-1FBC21D7D87A}"/>
              </a:ext>
            </a:extLst>
          </p:cNvPr>
          <p:cNvSpPr txBox="1"/>
          <p:nvPr/>
        </p:nvSpPr>
        <p:spPr>
          <a:xfrm>
            <a:off x="188876" y="1366103"/>
            <a:ext cx="104500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400" dirty="0">
                <a:latin typeface="Arial" panose="020B0604020202020204" pitchFamily="34" charset="0"/>
                <a:cs typeface="Arial" panose="020B0604020202020204" pitchFamily="34" charset="0"/>
              </a:rPr>
              <a:t>Las tareas se asignan a los “executors” (procesos en los nodos “workers”)</a:t>
            </a:r>
          </a:p>
        </p:txBody>
      </p:sp>
    </p:spTree>
    <p:extLst>
      <p:ext uri="{BB962C8B-B14F-4D97-AF65-F5344CB8AC3E}">
        <p14:creationId xmlns:p14="http://schemas.microsoft.com/office/powerpoint/2010/main" val="286983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0" y="833835"/>
            <a:ext cx="0" cy="865621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010" marR="0" lvl="0" indent="0" algn="l" defTabSz="914400" rtl="0" eaLnBrk="1" fontAlgn="auto" latinLnBrk="0" hangingPunct="1">
              <a:lnSpc>
                <a:spcPts val="24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12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Máster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en</a:t>
            </a:r>
            <a:r>
              <a:rPr kumimoji="0" sz="212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Big</a:t>
            </a:r>
            <a:r>
              <a:rPr kumimoji="0" sz="2127" b="0" i="0" u="none" strike="noStrike" kern="1200" cap="none" spc="-1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Data</a:t>
            </a:r>
            <a:r>
              <a:rPr kumimoji="0" sz="212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y 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Data</a:t>
            </a:r>
            <a:r>
              <a:rPr kumimoji="0" sz="212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Science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0" y="833835"/>
            <a:ext cx="0" cy="480900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010" marR="0" lvl="0" indent="0" algn="l" defTabSz="914400" rtl="0" eaLnBrk="1" fontAlgn="auto" latinLnBrk="0" hangingPunct="1">
              <a:lnSpc>
                <a:spcPts val="24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Ecosistema</a:t>
            </a:r>
            <a:r>
              <a:rPr kumimoji="0" sz="2127" b="0" i="0" u="none" strike="noStrike" kern="1200" cap="none" spc="-35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 </a:t>
            </a: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Spark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0" y="833835"/>
            <a:ext cx="0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531" marR="0" lvl="0" indent="0" algn="l" defTabSz="914400" rtl="0" eaLnBrk="1" fontAlgn="auto" latinLnBrk="0" hangingPunct="1">
              <a:lnSpc>
                <a:spcPts val="247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127" b="0" i="0" u="none" strike="noStrike" kern="1200" cap="none" spc="-6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MT"/>
                <a:ea typeface="+mn-ea"/>
              </a:rPr>
              <a:t>55</a:t>
            </a:r>
          </a:p>
        </p:txBody>
      </p:sp>
      <p:grpSp>
        <p:nvGrpSpPr>
          <p:cNvPr id="2" name="10 Grupo"/>
          <p:cNvGrpSpPr/>
          <p:nvPr/>
        </p:nvGrpSpPr>
        <p:grpSpPr>
          <a:xfrm>
            <a:off x="530203" y="139700"/>
            <a:ext cx="9747296" cy="7467600"/>
            <a:chOff x="1046163" y="534988"/>
            <a:chExt cx="8715375" cy="6677025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046163" y="534988"/>
              <a:ext cx="8715375" cy="66770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10" name="9 Rectángulo redondeado"/>
            <p:cNvSpPr/>
            <p:nvPr/>
          </p:nvSpPr>
          <p:spPr>
            <a:xfrm>
              <a:off x="1189008" y="730228"/>
              <a:ext cx="1000132" cy="500066"/>
            </a:xfrm>
            <a:prstGeom prst="roundRect">
              <a:avLst/>
            </a:prstGeom>
            <a:solidFill>
              <a:srgbClr val="061121"/>
            </a:solidFill>
          </p:spPr>
          <p:txBody>
            <a:bodyPr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2400" b="1" i="0" u="none" strike="noStrike" kern="1200" cap="none" spc="105" normalizeH="0" baseline="0" noProof="0" dirty="0" err="1">
                <a:ln>
                  <a:noFill/>
                </a:ln>
                <a:solidFill>
                  <a:srgbClr val="0F4890"/>
                </a:solidFill>
                <a:effectLst/>
                <a:uLnTx/>
                <a:uFillTx/>
                <a:latin typeface="Montserrat" pitchFamily="2" charset="77"/>
                <a:ea typeface="+mn-ea"/>
                <a:cs typeface="Poppins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3345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12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26C262A-7225-D24C-8CBA-F117378210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250" y="1580033"/>
            <a:ext cx="9448800" cy="693267"/>
          </a:xfrm>
        </p:spPr>
        <p:txBody>
          <a:bodyPr/>
          <a:lstStyle/>
          <a:p>
            <a:pPr algn="ctr"/>
            <a:r>
              <a:rPr lang="es-ES" dirty="0">
                <a:solidFill>
                  <a:srgbClr val="22D3C6"/>
                </a:solidFill>
              </a:rPr>
              <a:t>1.Transformaciones</a:t>
            </a:r>
          </a:p>
          <a:p>
            <a:pPr algn="ctr"/>
            <a:r>
              <a:rPr lang="es-ES" dirty="0">
                <a:solidFill>
                  <a:srgbClr val="22D3C6"/>
                </a:solidFill>
              </a:rPr>
              <a:t>Dataframe:</a:t>
            </a:r>
          </a:p>
          <a:p>
            <a:pPr algn="ctr"/>
            <a:r>
              <a:rPr lang="es-ES" dirty="0">
                <a:solidFill>
                  <a:srgbClr val="22D3C6"/>
                </a:solidFill>
              </a:rPr>
              <a:t>Modificar datos</a:t>
            </a:r>
          </a:p>
        </p:txBody>
      </p:sp>
    </p:spTree>
    <p:extLst>
      <p:ext uri="{BB962C8B-B14F-4D97-AF65-F5344CB8AC3E}">
        <p14:creationId xmlns:p14="http://schemas.microsoft.com/office/powerpoint/2010/main" val="124208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51" y="63500"/>
            <a:ext cx="10707131" cy="609562"/>
          </a:xfrm>
        </p:spPr>
        <p:txBody>
          <a:bodyPr/>
          <a:lstStyle/>
          <a:p>
            <a:pPr algn="l"/>
            <a:r>
              <a:rPr lang="es-ES" dirty="0"/>
              <a:t>AÑADIR Y RENOMBRAR COLUMNA: WITHCOLUMN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-1" y="596900"/>
            <a:ext cx="8985251" cy="1246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CuadroTexto 33">
            <a:extLst>
              <a:ext uri="{FF2B5EF4-FFF2-40B4-BE49-F238E27FC236}">
                <a16:creationId xmlns:a16="http://schemas.microsoft.com/office/drawing/2014/main" id="{3AE394F3-F426-3499-FC2F-C3FA140591A6}"/>
              </a:ext>
            </a:extLst>
          </p:cNvPr>
          <p:cNvSpPr txBox="1"/>
          <p:nvPr/>
        </p:nvSpPr>
        <p:spPr>
          <a:xfrm>
            <a:off x="178844" y="1130300"/>
            <a:ext cx="10450012" cy="958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withColumn</a:t>
            </a: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 Añade una nueva columna al Dataframe, por ejemplo un campo calculado.</a:t>
            </a:r>
          </a:p>
        </p:txBody>
      </p:sp>
      <p:sp>
        <p:nvSpPr>
          <p:cNvPr id="17" name="object 6">
            <a:extLst>
              <a:ext uri="{FF2B5EF4-FFF2-40B4-BE49-F238E27FC236}">
                <a16:creationId xmlns:a16="http://schemas.microsoft.com/office/drawing/2014/main" id="{D402C706-8612-8EA6-FFAC-927FA368DCB8}"/>
              </a:ext>
            </a:extLst>
          </p:cNvPr>
          <p:cNvSpPr txBox="1"/>
          <p:nvPr/>
        </p:nvSpPr>
        <p:spPr>
          <a:xfrm>
            <a:off x="284452" y="2240611"/>
            <a:ext cx="10238795" cy="2394889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n-US" dirty="0">
                <a:latin typeface="Courier New"/>
                <a:cs typeface="Courier New"/>
              </a:rPr>
              <a:t>from </a:t>
            </a:r>
            <a:r>
              <a:rPr lang="en-US" dirty="0" err="1">
                <a:latin typeface="Courier New"/>
                <a:cs typeface="Courier New"/>
              </a:rPr>
              <a:t>pyspark.sql.functions</a:t>
            </a:r>
            <a:r>
              <a:rPr lang="en-US" dirty="0">
                <a:latin typeface="Courier New"/>
                <a:cs typeface="Courier New"/>
              </a:rPr>
              <a:t> import lit</a:t>
            </a:r>
          </a:p>
          <a:p>
            <a:pPr marL="107322">
              <a:spcBef>
                <a:spcPts val="195"/>
              </a:spcBef>
            </a:pPr>
            <a:endParaRPr lang="en-US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n-US" dirty="0">
                <a:latin typeface="Courier New"/>
                <a:cs typeface="Courier New"/>
              </a:rPr>
              <a:t># VALOR DETERMINADO</a:t>
            </a:r>
          </a:p>
          <a:p>
            <a:pPr marL="107322">
              <a:spcBef>
                <a:spcPts val="195"/>
              </a:spcBef>
            </a:pPr>
            <a:r>
              <a:rPr lang="en-US" dirty="0" err="1">
                <a:latin typeface="Courier New"/>
                <a:cs typeface="Courier New"/>
              </a:rPr>
              <a:t>sales_df.withColumn</a:t>
            </a:r>
            <a:r>
              <a:rPr lang="en-US" dirty="0">
                <a:latin typeface="Courier New"/>
                <a:cs typeface="Courier New"/>
              </a:rPr>
              <a:t>("Sent", lit(False)).show(5)</a:t>
            </a:r>
          </a:p>
          <a:p>
            <a:pPr marL="107322">
              <a:spcBef>
                <a:spcPts val="195"/>
              </a:spcBef>
            </a:pPr>
            <a:endParaRPr lang="en-US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n-US" dirty="0">
                <a:latin typeface="Courier New"/>
                <a:cs typeface="Courier New"/>
              </a:rPr>
              <a:t># CAMPO CALCULADO</a:t>
            </a:r>
          </a:p>
          <a:p>
            <a:pPr marL="107322">
              <a:spcBef>
                <a:spcPts val="195"/>
              </a:spcBef>
            </a:pPr>
            <a:r>
              <a:rPr lang="en-US" dirty="0" err="1">
                <a:latin typeface="Courier New"/>
                <a:cs typeface="Courier New"/>
              </a:rPr>
              <a:t>sales_df.withColumn</a:t>
            </a:r>
            <a:r>
              <a:rPr lang="en-US" dirty="0">
                <a:latin typeface="Courier New"/>
                <a:cs typeface="Courier New"/>
              </a:rPr>
              <a:t>("</a:t>
            </a:r>
            <a:r>
              <a:rPr lang="en-US" dirty="0" err="1">
                <a:latin typeface="Courier New"/>
                <a:cs typeface="Courier New"/>
              </a:rPr>
              <a:t>Total_Price</a:t>
            </a:r>
            <a:r>
              <a:rPr lang="en-US" dirty="0">
                <a:latin typeface="Courier New"/>
                <a:cs typeface="Courier New"/>
              </a:rPr>
              <a:t>", expr("</a:t>
            </a:r>
            <a:r>
              <a:rPr lang="en-US" dirty="0" err="1">
                <a:latin typeface="Courier New"/>
                <a:cs typeface="Courier New"/>
              </a:rPr>
              <a:t>Units_Sold</a:t>
            </a:r>
            <a:r>
              <a:rPr lang="en-US" dirty="0">
                <a:latin typeface="Courier New"/>
                <a:cs typeface="Courier New"/>
              </a:rPr>
              <a:t> *  </a:t>
            </a:r>
            <a:r>
              <a:rPr lang="en-US" dirty="0" err="1">
                <a:latin typeface="Courier New"/>
                <a:cs typeface="Courier New"/>
              </a:rPr>
              <a:t>Unit_Price</a:t>
            </a:r>
            <a:r>
              <a:rPr lang="en-US" dirty="0">
                <a:latin typeface="Courier New"/>
                <a:cs typeface="Courier New"/>
              </a:rPr>
              <a:t>")).show(5)</a:t>
            </a:r>
            <a:endParaRPr lang="es-ES" dirty="0">
              <a:latin typeface="Courier New"/>
              <a:cs typeface="Courier New"/>
            </a:endParaRP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D332B91-C042-7369-5CF9-5A5FFD6EDDAB}"/>
              </a:ext>
            </a:extLst>
          </p:cNvPr>
          <p:cNvSpPr txBox="1"/>
          <p:nvPr/>
        </p:nvSpPr>
        <p:spPr>
          <a:xfrm>
            <a:off x="284451" y="6088244"/>
            <a:ext cx="10238795" cy="604656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n-US" dirty="0" err="1">
                <a:latin typeface="Courier New"/>
                <a:cs typeface="Courier New"/>
              </a:rPr>
              <a:t>sales_df.withColumnRenamed</a:t>
            </a:r>
            <a:r>
              <a:rPr lang="en-US" dirty="0">
                <a:latin typeface="Courier New"/>
                <a:cs typeface="Courier New"/>
              </a:rPr>
              <a:t>("Region","</a:t>
            </a:r>
            <a:r>
              <a:rPr lang="en-US" dirty="0" err="1">
                <a:latin typeface="Courier New"/>
                <a:cs typeface="Courier New"/>
              </a:rPr>
              <a:t>Logistics_Area</a:t>
            </a:r>
            <a:r>
              <a:rPr lang="en-US" dirty="0">
                <a:latin typeface="Courier New"/>
                <a:cs typeface="Courier New"/>
              </a:rPr>
              <a:t>").show(5)</a:t>
            </a:r>
          </a:p>
          <a:p>
            <a:pPr marL="107322">
              <a:spcBef>
                <a:spcPts val="195"/>
              </a:spcBef>
            </a:pPr>
            <a:endParaRPr lang="es-ES" dirty="0">
              <a:latin typeface="Courier New"/>
              <a:cs typeface="Courier New"/>
            </a:endParaRPr>
          </a:p>
        </p:txBody>
      </p:sp>
      <p:sp>
        <p:nvSpPr>
          <p:cNvPr id="14" name="CuadroTexto 33">
            <a:extLst>
              <a:ext uri="{FF2B5EF4-FFF2-40B4-BE49-F238E27FC236}">
                <a16:creationId xmlns:a16="http://schemas.microsoft.com/office/drawing/2014/main" id="{E9EA52DB-F7F5-9078-9B5B-86305DF0F18E}"/>
              </a:ext>
            </a:extLst>
          </p:cNvPr>
          <p:cNvSpPr txBox="1"/>
          <p:nvPr/>
        </p:nvSpPr>
        <p:spPr>
          <a:xfrm>
            <a:off x="178842" y="5266896"/>
            <a:ext cx="10450012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withColumnRenamed</a:t>
            </a: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 cambia nombre de una columna</a:t>
            </a:r>
          </a:p>
        </p:txBody>
      </p:sp>
      <p:cxnSp>
        <p:nvCxnSpPr>
          <p:cNvPr id="10" name="10 Conector recto de flecha">
            <a:extLst>
              <a:ext uri="{FF2B5EF4-FFF2-40B4-BE49-F238E27FC236}">
                <a16:creationId xmlns:a16="http://schemas.microsoft.com/office/drawing/2014/main" id="{291BA6C4-AC4A-7149-A0D5-93839DA49774}"/>
              </a:ext>
            </a:extLst>
          </p:cNvPr>
          <p:cNvCxnSpPr>
            <a:cxnSpLocks/>
          </p:cNvCxnSpPr>
          <p:nvPr/>
        </p:nvCxnSpPr>
        <p:spPr>
          <a:xfrm flipV="1">
            <a:off x="3770100" y="2812820"/>
            <a:ext cx="2598401" cy="357157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bject 25">
            <a:extLst>
              <a:ext uri="{FF2B5EF4-FFF2-40B4-BE49-F238E27FC236}">
                <a16:creationId xmlns:a16="http://schemas.microsoft.com/office/drawing/2014/main" id="{37A14D1E-ECBB-7CF8-D02F-4A90C702AF99}"/>
              </a:ext>
            </a:extLst>
          </p:cNvPr>
          <p:cNvSpPr txBox="1"/>
          <p:nvPr/>
        </p:nvSpPr>
        <p:spPr>
          <a:xfrm>
            <a:off x="6457367" y="2584220"/>
            <a:ext cx="3061283" cy="342491"/>
          </a:xfrm>
          <a:prstGeom prst="rect">
            <a:avLst/>
          </a:prstGeom>
          <a:solidFill>
            <a:srgbClr val="FFC000">
              <a:alpha val="56000"/>
            </a:srgbClr>
          </a:solidFill>
        </p:spPr>
        <p:txBody>
          <a:bodyPr vert="horz" wrap="square" lIns="0" tIns="15011" rIns="0" bIns="0" rtlCol="0">
            <a:spAutoFit/>
          </a:bodyPr>
          <a:lstStyle/>
          <a:p>
            <a:pPr marL="15010" algn="ctr">
              <a:spcBef>
                <a:spcPts val="118"/>
              </a:spcBef>
            </a:pPr>
            <a:r>
              <a:rPr lang="es-ES" sz="2127" dirty="0">
                <a:latin typeface="Arial MT"/>
                <a:cs typeface="Arial MT"/>
              </a:rPr>
              <a:t>Nombre nueva columna</a:t>
            </a:r>
            <a:endParaRPr sz="2127" dirty="0">
              <a:latin typeface="Arial MT"/>
              <a:cs typeface="Arial MT"/>
            </a:endParaRPr>
          </a:p>
        </p:txBody>
      </p:sp>
      <p:cxnSp>
        <p:nvCxnSpPr>
          <p:cNvPr id="13" name="10 Conector recto de flecha">
            <a:extLst>
              <a:ext uri="{FF2B5EF4-FFF2-40B4-BE49-F238E27FC236}">
                <a16:creationId xmlns:a16="http://schemas.microsoft.com/office/drawing/2014/main" id="{22CA0E0C-7DE3-3530-09EE-16042D8FB5EA}"/>
              </a:ext>
            </a:extLst>
          </p:cNvPr>
          <p:cNvCxnSpPr>
            <a:cxnSpLocks/>
          </p:cNvCxnSpPr>
          <p:nvPr/>
        </p:nvCxnSpPr>
        <p:spPr>
          <a:xfrm flipV="1">
            <a:off x="5784850" y="3727220"/>
            <a:ext cx="2133600" cy="300025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bject 25">
            <a:extLst>
              <a:ext uri="{FF2B5EF4-FFF2-40B4-BE49-F238E27FC236}">
                <a16:creationId xmlns:a16="http://schemas.microsoft.com/office/drawing/2014/main" id="{51B13005-DFBD-5D76-E02A-3929E08C2CEB}"/>
              </a:ext>
            </a:extLst>
          </p:cNvPr>
          <p:cNvSpPr txBox="1"/>
          <p:nvPr/>
        </p:nvSpPr>
        <p:spPr>
          <a:xfrm>
            <a:off x="8123455" y="3422420"/>
            <a:ext cx="1097393" cy="342491"/>
          </a:xfrm>
          <a:prstGeom prst="rect">
            <a:avLst/>
          </a:prstGeom>
          <a:solidFill>
            <a:srgbClr val="FFC000">
              <a:alpha val="56000"/>
            </a:srgbClr>
          </a:solidFill>
        </p:spPr>
        <p:txBody>
          <a:bodyPr vert="horz" wrap="square" lIns="0" tIns="15011" rIns="0" bIns="0" rtlCol="0">
            <a:spAutoFit/>
          </a:bodyPr>
          <a:lstStyle/>
          <a:p>
            <a:pPr marL="15010" algn="ctr">
              <a:spcBef>
                <a:spcPts val="118"/>
              </a:spcBef>
            </a:pPr>
            <a:r>
              <a:rPr lang="es-ES" sz="2127" dirty="0">
                <a:latin typeface="Arial MT"/>
                <a:cs typeface="Arial MT"/>
              </a:rPr>
              <a:t>VALOR</a:t>
            </a:r>
            <a:endParaRPr sz="2127" dirty="0">
              <a:latin typeface="Arial MT"/>
              <a:cs typeface="Arial MT"/>
            </a:endParaRPr>
          </a:p>
        </p:txBody>
      </p:sp>
      <p:cxnSp>
        <p:nvCxnSpPr>
          <p:cNvPr id="16" name="10 Conector recto de flecha">
            <a:extLst>
              <a:ext uri="{FF2B5EF4-FFF2-40B4-BE49-F238E27FC236}">
                <a16:creationId xmlns:a16="http://schemas.microsoft.com/office/drawing/2014/main" id="{F8212A68-D342-6C01-8004-66CC94542E80}"/>
              </a:ext>
            </a:extLst>
          </p:cNvPr>
          <p:cNvCxnSpPr>
            <a:cxnSpLocks/>
          </p:cNvCxnSpPr>
          <p:nvPr/>
        </p:nvCxnSpPr>
        <p:spPr>
          <a:xfrm>
            <a:off x="5098262" y="3498620"/>
            <a:ext cx="2820188" cy="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CCC51A1B-2151-C0FB-B9DE-08E50CEE064F}"/>
              </a:ext>
            </a:extLst>
          </p:cNvPr>
          <p:cNvCxnSpPr>
            <a:cxnSpLocks/>
          </p:cNvCxnSpPr>
          <p:nvPr/>
        </p:nvCxnSpPr>
        <p:spPr>
          <a:xfrm>
            <a:off x="4184650" y="3422420"/>
            <a:ext cx="457200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4F008457-8511-D2AD-83A0-2269F84FF341}"/>
              </a:ext>
            </a:extLst>
          </p:cNvPr>
          <p:cNvCxnSpPr>
            <a:cxnSpLocks/>
          </p:cNvCxnSpPr>
          <p:nvPr/>
        </p:nvCxnSpPr>
        <p:spPr>
          <a:xfrm>
            <a:off x="5175250" y="4330700"/>
            <a:ext cx="571500" cy="0"/>
          </a:xfrm>
          <a:prstGeom prst="line">
            <a:avLst/>
          </a:prstGeom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954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51" y="63500"/>
            <a:ext cx="10707131" cy="609562"/>
          </a:xfrm>
        </p:spPr>
        <p:txBody>
          <a:bodyPr/>
          <a:lstStyle/>
          <a:p>
            <a:pPr algn="l"/>
            <a:r>
              <a:rPr lang="es-ES" dirty="0"/>
              <a:t>BORRAR COLUMNA(S): DROP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-1" y="596900"/>
            <a:ext cx="5403851" cy="1246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BD332B91-C042-7369-5CF9-5A5FFD6EDDAB}"/>
              </a:ext>
            </a:extLst>
          </p:cNvPr>
          <p:cNvSpPr txBox="1"/>
          <p:nvPr/>
        </p:nvSpPr>
        <p:spPr>
          <a:xfrm>
            <a:off x="266948" y="3653396"/>
            <a:ext cx="10238795" cy="1184302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n-US" dirty="0" err="1">
                <a:latin typeface="Courier New"/>
                <a:cs typeface="Courier New"/>
              </a:rPr>
              <a:t>resumen_df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sales_df.withColumn</a:t>
            </a:r>
            <a:r>
              <a:rPr lang="en-US" dirty="0">
                <a:latin typeface="Courier New"/>
                <a:cs typeface="Courier New"/>
              </a:rPr>
              <a:t>("</a:t>
            </a:r>
            <a:r>
              <a:rPr lang="en-US" dirty="0" err="1">
                <a:latin typeface="Courier New"/>
                <a:cs typeface="Courier New"/>
              </a:rPr>
              <a:t>Total_Price</a:t>
            </a:r>
            <a:r>
              <a:rPr lang="en-US" dirty="0">
                <a:latin typeface="Courier New"/>
                <a:cs typeface="Courier New"/>
              </a:rPr>
              <a:t>", expr("</a:t>
            </a:r>
            <a:r>
              <a:rPr lang="en-US" dirty="0" err="1">
                <a:latin typeface="Courier New"/>
                <a:cs typeface="Courier New"/>
              </a:rPr>
              <a:t>Units_Sold</a:t>
            </a:r>
            <a:r>
              <a:rPr lang="en-US" dirty="0">
                <a:latin typeface="Courier New"/>
                <a:cs typeface="Courier New"/>
              </a:rPr>
              <a:t> *  </a:t>
            </a:r>
            <a:r>
              <a:rPr lang="en-US" dirty="0" err="1">
                <a:latin typeface="Courier New"/>
                <a:cs typeface="Courier New"/>
              </a:rPr>
              <a:t>Unit_Price</a:t>
            </a:r>
            <a:r>
              <a:rPr lang="en-US" dirty="0">
                <a:latin typeface="Courier New"/>
                <a:cs typeface="Courier New"/>
              </a:rPr>
              <a:t>"))</a:t>
            </a:r>
          </a:p>
          <a:p>
            <a:pPr marL="107322">
              <a:spcBef>
                <a:spcPts val="195"/>
              </a:spcBef>
            </a:pPr>
            <a:endParaRPr lang="en-US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n-US" dirty="0" err="1">
                <a:latin typeface="Courier New"/>
                <a:cs typeface="Courier New"/>
              </a:rPr>
              <a:t>resumen_df.show</a:t>
            </a:r>
            <a:r>
              <a:rPr lang="en-US" dirty="0">
                <a:latin typeface="Courier New"/>
                <a:cs typeface="Courier New"/>
              </a:rPr>
              <a:t>(10)</a:t>
            </a:r>
            <a:endParaRPr lang="es-ES" dirty="0">
              <a:latin typeface="Courier New"/>
              <a:cs typeface="Courier New"/>
            </a:endParaRPr>
          </a:p>
        </p:txBody>
      </p:sp>
      <p:sp>
        <p:nvSpPr>
          <p:cNvPr id="14" name="CuadroTexto 33">
            <a:extLst>
              <a:ext uri="{FF2B5EF4-FFF2-40B4-BE49-F238E27FC236}">
                <a16:creationId xmlns:a16="http://schemas.microsoft.com/office/drawing/2014/main" id="{E9EA52DB-F7F5-9078-9B5B-86305DF0F18E}"/>
              </a:ext>
            </a:extLst>
          </p:cNvPr>
          <p:cNvSpPr txBox="1"/>
          <p:nvPr/>
        </p:nvSpPr>
        <p:spPr>
          <a:xfrm>
            <a:off x="73233" y="1238440"/>
            <a:ext cx="10450012" cy="2035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drop</a:t>
            </a: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 elimina una columna o columnas del Dataframe. </a:t>
            </a:r>
          </a:p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    Por ejemplo en una dataframe resumido nos puede interesar solo el número de unidades y el precio total, no el precio unitario. Se pueden indicar varias columnas, una tras otra.</a:t>
            </a: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BCE812F5-3FFE-7B38-DBA0-3B3D06987834}"/>
              </a:ext>
            </a:extLst>
          </p:cNvPr>
          <p:cNvSpPr txBox="1"/>
          <p:nvPr/>
        </p:nvSpPr>
        <p:spPr>
          <a:xfrm>
            <a:off x="284452" y="5500471"/>
            <a:ext cx="10238795" cy="907303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n-US" dirty="0" err="1">
                <a:latin typeface="Courier New"/>
                <a:cs typeface="Courier New"/>
              </a:rPr>
              <a:t>resumen_df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resumen_df.drop</a:t>
            </a:r>
            <a:r>
              <a:rPr lang="en-US" dirty="0">
                <a:latin typeface="Courier New"/>
                <a:cs typeface="Courier New"/>
              </a:rPr>
              <a:t>('</a:t>
            </a:r>
            <a:r>
              <a:rPr lang="en-US" dirty="0" err="1">
                <a:latin typeface="Courier New"/>
                <a:cs typeface="Courier New"/>
              </a:rPr>
              <a:t>Unit_Price','Region</a:t>
            </a:r>
            <a:r>
              <a:rPr lang="en-US" dirty="0">
                <a:latin typeface="Courier New"/>
                <a:cs typeface="Courier New"/>
              </a:rPr>
              <a:t>')</a:t>
            </a:r>
          </a:p>
          <a:p>
            <a:pPr marL="107322">
              <a:spcBef>
                <a:spcPts val="195"/>
              </a:spcBef>
            </a:pPr>
            <a:endParaRPr lang="en-US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n-US" dirty="0" err="1">
                <a:latin typeface="Courier New"/>
                <a:cs typeface="Courier New"/>
              </a:rPr>
              <a:t>resumen_df.printSchema</a:t>
            </a:r>
            <a:r>
              <a:rPr lang="en-US" dirty="0">
                <a:latin typeface="Courier New"/>
                <a:cs typeface="Courier New"/>
              </a:rPr>
              <a:t>()</a:t>
            </a:r>
            <a:endParaRPr lang="es-E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53787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51" y="63500"/>
            <a:ext cx="10707131" cy="609562"/>
          </a:xfrm>
        </p:spPr>
        <p:txBody>
          <a:bodyPr/>
          <a:lstStyle/>
          <a:p>
            <a:pPr algn="l"/>
            <a:r>
              <a:rPr lang="es-ES" dirty="0"/>
              <a:t>ELIMINAR FILAS CON NULOS: </a:t>
            </a:r>
            <a:r>
              <a:rPr lang="es-ES" dirty="0" err="1"/>
              <a:t>dropna</a:t>
            </a:r>
            <a:r>
              <a:rPr lang="es-ES" dirty="0"/>
              <a:t>()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-1" y="596900"/>
            <a:ext cx="10280651" cy="1246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CuadroTexto 33">
            <a:extLst>
              <a:ext uri="{FF2B5EF4-FFF2-40B4-BE49-F238E27FC236}">
                <a16:creationId xmlns:a16="http://schemas.microsoft.com/office/drawing/2014/main" id="{BB1B390E-A1BF-E47A-6273-1CA3C9F5D16D}"/>
              </a:ext>
            </a:extLst>
          </p:cNvPr>
          <p:cNvSpPr txBox="1"/>
          <p:nvPr/>
        </p:nvSpPr>
        <p:spPr>
          <a:xfrm>
            <a:off x="178844" y="977900"/>
            <a:ext cx="10450012" cy="3420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dropna</a:t>
            </a: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how='any', thresh=None, subset=None</a:t>
            </a: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	Elimina filas con valores nulos, según valores parámetros.</a:t>
            </a:r>
          </a:p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	-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 ‘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any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’, ‘all’</a:t>
            </a:r>
          </a:p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	-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tresh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 nº de valores válidos (no nulos) que debe tener como mínimo la fila, si no se 	elimina</a:t>
            </a:r>
          </a:p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	-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subset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 aplicar a sólo a una(s) columna(s)</a:t>
            </a:r>
          </a:p>
        </p:txBody>
      </p:sp>
      <p:sp>
        <p:nvSpPr>
          <p:cNvPr id="4" name="object 6">
            <a:extLst>
              <a:ext uri="{FF2B5EF4-FFF2-40B4-BE49-F238E27FC236}">
                <a16:creationId xmlns:a16="http://schemas.microsoft.com/office/drawing/2014/main" id="{B9FBED00-E325-0C25-414E-37154E349961}"/>
              </a:ext>
            </a:extLst>
          </p:cNvPr>
          <p:cNvSpPr txBox="1"/>
          <p:nvPr/>
        </p:nvSpPr>
        <p:spPr>
          <a:xfrm>
            <a:off x="355637" y="4864100"/>
            <a:ext cx="10238795" cy="1999909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n-US" sz="2000" dirty="0" err="1">
                <a:latin typeface="Courier New"/>
                <a:cs typeface="Courier New"/>
              </a:rPr>
              <a:t>df.show</a:t>
            </a:r>
            <a:r>
              <a:rPr lang="en-US" sz="2000" dirty="0">
                <a:latin typeface="Courier New"/>
                <a:cs typeface="Courier New"/>
              </a:rPr>
              <a:t>()</a:t>
            </a:r>
          </a:p>
          <a:p>
            <a:pPr marL="107322">
              <a:spcBef>
                <a:spcPts val="195"/>
              </a:spcBef>
            </a:pPr>
            <a:endParaRPr lang="en-US" sz="2000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n-US" sz="2000" dirty="0">
                <a:latin typeface="Courier New"/>
                <a:cs typeface="Courier New"/>
              </a:rPr>
              <a:t># </a:t>
            </a:r>
            <a:r>
              <a:rPr lang="en-US" sz="2000" dirty="0" err="1">
                <a:latin typeface="Courier New"/>
                <a:cs typeface="Courier New"/>
              </a:rPr>
              <a:t>eliminamos</a:t>
            </a: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aquellos</a:t>
            </a:r>
            <a:r>
              <a:rPr lang="en-US" sz="2000" dirty="0">
                <a:latin typeface="Courier New"/>
                <a:cs typeface="Courier New"/>
              </a:rPr>
              <a:t> con </a:t>
            </a:r>
            <a:r>
              <a:rPr lang="en-US" sz="2000" dirty="0" err="1">
                <a:latin typeface="Courier New"/>
                <a:cs typeface="Courier New"/>
              </a:rPr>
              <a:t>salario</a:t>
            </a: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nulo</a:t>
            </a:r>
            <a:endParaRPr lang="en-US" sz="2000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n-US" sz="2000" dirty="0" err="1">
                <a:latin typeface="Courier New"/>
                <a:cs typeface="Courier New"/>
              </a:rPr>
              <a:t>not_null_df</a:t>
            </a:r>
            <a:r>
              <a:rPr lang="en-US" sz="2000" dirty="0">
                <a:latin typeface="Courier New"/>
                <a:cs typeface="Courier New"/>
              </a:rPr>
              <a:t> = </a:t>
            </a:r>
            <a:r>
              <a:rPr lang="en-US" sz="2000" dirty="0" err="1">
                <a:latin typeface="Courier New"/>
                <a:cs typeface="Courier New"/>
              </a:rPr>
              <a:t>df.dropna</a:t>
            </a:r>
            <a:r>
              <a:rPr lang="en-US" sz="2000" dirty="0">
                <a:latin typeface="Courier New"/>
                <a:cs typeface="Courier New"/>
              </a:rPr>
              <a:t>(subset='salary')</a:t>
            </a:r>
          </a:p>
          <a:p>
            <a:pPr marL="107322">
              <a:spcBef>
                <a:spcPts val="195"/>
              </a:spcBef>
            </a:pPr>
            <a:endParaRPr lang="en-US" sz="2000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n-US" sz="2000" dirty="0" err="1">
                <a:latin typeface="Courier New"/>
                <a:cs typeface="Courier New"/>
              </a:rPr>
              <a:t>not_null_df.show</a:t>
            </a:r>
            <a:r>
              <a:rPr lang="en-US" sz="2000" dirty="0">
                <a:latin typeface="Courier New"/>
                <a:cs typeface="Courier New"/>
              </a:rPr>
              <a:t>()</a:t>
            </a:r>
            <a:endParaRPr lang="es-ES" sz="20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7277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51" y="63500"/>
            <a:ext cx="10707131" cy="609562"/>
          </a:xfrm>
        </p:spPr>
        <p:txBody>
          <a:bodyPr/>
          <a:lstStyle/>
          <a:p>
            <a:pPr algn="l"/>
            <a:r>
              <a:rPr lang="es-ES" dirty="0"/>
              <a:t>OTROS: cambiar tipo &lt;</a:t>
            </a:r>
            <a:r>
              <a:rPr lang="es-ES" dirty="0" err="1"/>
              <a:t>cast</a:t>
            </a:r>
            <a:r>
              <a:rPr lang="es-ES" dirty="0"/>
              <a:t>()&gt;; tratamiento de cadenas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 flipV="1">
            <a:off x="-1" y="596901"/>
            <a:ext cx="9442451" cy="7616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CuadroTexto 33">
            <a:extLst>
              <a:ext uri="{FF2B5EF4-FFF2-40B4-BE49-F238E27FC236}">
                <a16:creationId xmlns:a16="http://schemas.microsoft.com/office/drawing/2014/main" id="{3AE394F3-F426-3499-FC2F-C3FA140591A6}"/>
              </a:ext>
            </a:extLst>
          </p:cNvPr>
          <p:cNvSpPr txBox="1"/>
          <p:nvPr/>
        </p:nvSpPr>
        <p:spPr>
          <a:xfrm>
            <a:off x="178844" y="977900"/>
            <a:ext cx="10450012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cast</a:t>
            </a: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 junto con &lt;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withColumn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()&gt; “cambia” el tipo de una columna.</a:t>
            </a:r>
          </a:p>
        </p:txBody>
      </p:sp>
      <p:sp>
        <p:nvSpPr>
          <p:cNvPr id="17" name="object 6">
            <a:extLst>
              <a:ext uri="{FF2B5EF4-FFF2-40B4-BE49-F238E27FC236}">
                <a16:creationId xmlns:a16="http://schemas.microsoft.com/office/drawing/2014/main" id="{D402C706-8612-8EA6-FFAC-927FA368DCB8}"/>
              </a:ext>
            </a:extLst>
          </p:cNvPr>
          <p:cNvSpPr txBox="1"/>
          <p:nvPr/>
        </p:nvSpPr>
        <p:spPr>
          <a:xfrm>
            <a:off x="371679" y="1663700"/>
            <a:ext cx="10238795" cy="579008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n-US" dirty="0" err="1">
                <a:latin typeface="Courier New"/>
                <a:cs typeface="Courier New"/>
              </a:rPr>
              <a:t>sales_df.withColumn</a:t>
            </a:r>
            <a:r>
              <a:rPr lang="en-US" dirty="0">
                <a:latin typeface="Courier New"/>
                <a:cs typeface="Courier New"/>
              </a:rPr>
              <a:t>('</a:t>
            </a:r>
            <a:r>
              <a:rPr lang="en-US" dirty="0" err="1">
                <a:latin typeface="Courier New"/>
                <a:cs typeface="Courier New"/>
              </a:rPr>
              <a:t>Order_ID</a:t>
            </a:r>
            <a:r>
              <a:rPr lang="en-US" dirty="0">
                <a:latin typeface="Courier New"/>
                <a:cs typeface="Courier New"/>
              </a:rPr>
              <a:t>', col('</a:t>
            </a:r>
            <a:r>
              <a:rPr lang="en-US" dirty="0" err="1">
                <a:latin typeface="Courier New"/>
                <a:cs typeface="Courier New"/>
              </a:rPr>
              <a:t>Order_ID</a:t>
            </a:r>
            <a:r>
              <a:rPr lang="en-US" dirty="0">
                <a:latin typeface="Courier New"/>
                <a:cs typeface="Courier New"/>
              </a:rPr>
              <a:t>').cast('string')).</a:t>
            </a:r>
            <a:r>
              <a:rPr lang="en-US" dirty="0" err="1">
                <a:latin typeface="Courier New"/>
                <a:cs typeface="Courier New"/>
              </a:rPr>
              <a:t>printSchema</a:t>
            </a:r>
            <a:r>
              <a:rPr lang="en-US" dirty="0">
                <a:latin typeface="Courier New"/>
                <a:cs typeface="Courier New"/>
              </a:rPr>
              <a:t>()</a:t>
            </a:r>
            <a:endParaRPr lang="es-ES" dirty="0">
              <a:latin typeface="Courier New"/>
              <a:cs typeface="Courier New"/>
            </a:endParaRPr>
          </a:p>
        </p:txBody>
      </p:sp>
      <p:sp>
        <p:nvSpPr>
          <p:cNvPr id="3" name="CuadroTexto 33">
            <a:extLst>
              <a:ext uri="{FF2B5EF4-FFF2-40B4-BE49-F238E27FC236}">
                <a16:creationId xmlns:a16="http://schemas.microsoft.com/office/drawing/2014/main" id="{BB1B390E-A1BF-E47A-6273-1CA3C9F5D16D}"/>
              </a:ext>
            </a:extLst>
          </p:cNvPr>
          <p:cNvSpPr txBox="1"/>
          <p:nvPr/>
        </p:nvSpPr>
        <p:spPr>
          <a:xfrm>
            <a:off x="178844" y="2578100"/>
            <a:ext cx="10450012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Cadenas, pasar a MAY/min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upper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(),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lower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10" name="CuadroTexto 33">
            <a:extLst>
              <a:ext uri="{FF2B5EF4-FFF2-40B4-BE49-F238E27FC236}">
                <a16:creationId xmlns:a16="http://schemas.microsoft.com/office/drawing/2014/main" id="{373B4EE2-0D80-8F01-5CC2-E0A8CA433507}"/>
              </a:ext>
            </a:extLst>
          </p:cNvPr>
          <p:cNvSpPr txBox="1"/>
          <p:nvPr/>
        </p:nvSpPr>
        <p:spPr>
          <a:xfrm>
            <a:off x="180515" y="5052904"/>
            <a:ext cx="10450012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Cadenas, eliminar espacios: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ltrim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(),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rtrim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(),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trim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()	</a:t>
            </a:r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988B52B7-4EE9-1FC5-19C4-2D5CD67E1AC3}"/>
              </a:ext>
            </a:extLst>
          </p:cNvPr>
          <p:cNvSpPr txBox="1"/>
          <p:nvPr/>
        </p:nvSpPr>
        <p:spPr>
          <a:xfrm>
            <a:off x="371678" y="5759740"/>
            <a:ext cx="10238795" cy="1512597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>
            <a:defPPr>
              <a:defRPr lang="es-ES"/>
            </a:defPPr>
            <a:lvl1pPr marL="107322">
              <a:spcBef>
                <a:spcPts val="195"/>
              </a:spcBef>
              <a:defRPr sz="2000">
                <a:latin typeface="Courier New"/>
                <a:cs typeface="Courier New"/>
              </a:defRPr>
            </a:lvl1pPr>
          </a:lstStyle>
          <a:p>
            <a:r>
              <a:rPr lang="es-ES" sz="1800" dirty="0" err="1"/>
              <a:t>from</a:t>
            </a:r>
            <a:r>
              <a:rPr lang="es-ES" sz="1800" dirty="0"/>
              <a:t> </a:t>
            </a:r>
            <a:r>
              <a:rPr lang="es-ES" sz="1800" dirty="0" err="1"/>
              <a:t>pyspark.sql.functions</a:t>
            </a:r>
            <a:r>
              <a:rPr lang="es-ES" sz="1800" dirty="0"/>
              <a:t> </a:t>
            </a:r>
            <a:r>
              <a:rPr lang="es-ES" sz="1800" dirty="0" err="1"/>
              <a:t>import</a:t>
            </a:r>
            <a:r>
              <a:rPr lang="es-ES" sz="1800" dirty="0"/>
              <a:t> </a:t>
            </a:r>
            <a:r>
              <a:rPr lang="es-ES" sz="1800" dirty="0" err="1"/>
              <a:t>ltrim</a:t>
            </a:r>
            <a:r>
              <a:rPr lang="es-ES" sz="1800" dirty="0"/>
              <a:t>, </a:t>
            </a:r>
            <a:r>
              <a:rPr lang="es-ES" sz="1800" dirty="0" err="1"/>
              <a:t>rtrim</a:t>
            </a:r>
            <a:r>
              <a:rPr lang="es-ES" sz="1800" dirty="0"/>
              <a:t>, </a:t>
            </a:r>
            <a:r>
              <a:rPr lang="es-ES" sz="1800" dirty="0" err="1"/>
              <a:t>trim</a:t>
            </a:r>
            <a:endParaRPr lang="es-ES" sz="1800" dirty="0"/>
          </a:p>
          <a:p>
            <a:endParaRPr lang="es-ES" sz="1800" dirty="0"/>
          </a:p>
          <a:p>
            <a:r>
              <a:rPr lang="es-ES" sz="1800" dirty="0"/>
              <a:t>corregido2 = </a:t>
            </a:r>
            <a:r>
              <a:rPr lang="es-ES" sz="1800" dirty="0" err="1"/>
              <a:t>df.withColumn</a:t>
            </a:r>
            <a:r>
              <a:rPr lang="es-ES" sz="1800" dirty="0"/>
              <a:t>('</a:t>
            </a:r>
            <a:r>
              <a:rPr lang="es-ES" sz="1800" dirty="0" err="1"/>
              <a:t>lastname</a:t>
            </a:r>
            <a:r>
              <a:rPr lang="es-ES" sz="1800" dirty="0"/>
              <a:t>', </a:t>
            </a:r>
            <a:r>
              <a:rPr lang="es-ES" sz="1800" dirty="0" err="1"/>
              <a:t>trim</a:t>
            </a:r>
            <a:r>
              <a:rPr lang="es-ES" sz="1800" dirty="0"/>
              <a:t>(col('</a:t>
            </a:r>
            <a:r>
              <a:rPr lang="es-ES" sz="1800" dirty="0" err="1"/>
              <a:t>lastname</a:t>
            </a:r>
            <a:r>
              <a:rPr lang="es-ES" sz="1800" dirty="0"/>
              <a:t>')))</a:t>
            </a:r>
          </a:p>
          <a:p>
            <a:endParaRPr lang="es-ES" sz="1800" dirty="0"/>
          </a:p>
          <a:p>
            <a:r>
              <a:rPr lang="es-ES" sz="1800" dirty="0"/>
              <a:t>corregido2.show()</a:t>
            </a: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9C1248EB-0CBD-B679-159A-6AF238A39FFB}"/>
              </a:ext>
            </a:extLst>
          </p:cNvPr>
          <p:cNvSpPr txBox="1"/>
          <p:nvPr/>
        </p:nvSpPr>
        <p:spPr>
          <a:xfrm>
            <a:off x="388390" y="3225910"/>
            <a:ext cx="10238795" cy="1512597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>
            <a:defPPr>
              <a:defRPr lang="es-ES"/>
            </a:defPPr>
            <a:lvl1pPr marL="107322">
              <a:spcBef>
                <a:spcPts val="195"/>
              </a:spcBef>
              <a:defRPr sz="2000">
                <a:latin typeface="Courier New"/>
                <a:cs typeface="Courier New"/>
              </a:defRPr>
            </a:lvl1pPr>
          </a:lstStyle>
          <a:p>
            <a:r>
              <a:rPr lang="es-ES" sz="1800" dirty="0" err="1"/>
              <a:t>from</a:t>
            </a:r>
            <a:r>
              <a:rPr lang="es-ES" sz="1800" dirty="0"/>
              <a:t> </a:t>
            </a:r>
            <a:r>
              <a:rPr lang="es-ES" sz="1800" dirty="0" err="1"/>
              <a:t>pyspark.sql.functions</a:t>
            </a:r>
            <a:r>
              <a:rPr lang="es-ES" sz="1800" dirty="0"/>
              <a:t> </a:t>
            </a:r>
            <a:r>
              <a:rPr lang="es-ES" sz="1800" dirty="0" err="1"/>
              <a:t>import</a:t>
            </a:r>
            <a:r>
              <a:rPr lang="es-ES" sz="1800" dirty="0"/>
              <a:t> </a:t>
            </a:r>
            <a:r>
              <a:rPr lang="es-ES" sz="1800" dirty="0" err="1"/>
              <a:t>upper</a:t>
            </a:r>
            <a:r>
              <a:rPr lang="es-ES" sz="1800" dirty="0"/>
              <a:t>, </a:t>
            </a:r>
            <a:r>
              <a:rPr lang="es-ES" sz="1800" dirty="0" err="1"/>
              <a:t>lower</a:t>
            </a:r>
            <a:endParaRPr lang="es-ES" sz="1800" dirty="0"/>
          </a:p>
          <a:p>
            <a:endParaRPr lang="es-ES" sz="1800" dirty="0"/>
          </a:p>
          <a:p>
            <a:r>
              <a:rPr lang="es-ES" sz="1800" dirty="0"/>
              <a:t>corregido1 = </a:t>
            </a:r>
            <a:r>
              <a:rPr lang="es-ES" sz="1800" dirty="0" err="1"/>
              <a:t>df.withColumn</a:t>
            </a:r>
            <a:r>
              <a:rPr lang="es-ES" sz="1800" dirty="0"/>
              <a:t>('</a:t>
            </a:r>
            <a:r>
              <a:rPr lang="es-ES" sz="1800" dirty="0" err="1"/>
              <a:t>firstname</a:t>
            </a:r>
            <a:r>
              <a:rPr lang="es-ES" sz="1800" dirty="0"/>
              <a:t>', </a:t>
            </a:r>
            <a:r>
              <a:rPr lang="es-ES" sz="1800" dirty="0" err="1"/>
              <a:t>upper</a:t>
            </a:r>
            <a:r>
              <a:rPr lang="es-ES" sz="1800" dirty="0"/>
              <a:t>(col('</a:t>
            </a:r>
            <a:r>
              <a:rPr lang="es-ES" sz="1800" dirty="0" err="1"/>
              <a:t>firstname</a:t>
            </a:r>
            <a:r>
              <a:rPr lang="es-ES" sz="1800" dirty="0"/>
              <a:t>')))</a:t>
            </a:r>
          </a:p>
          <a:p>
            <a:endParaRPr lang="es-ES" sz="1800" dirty="0"/>
          </a:p>
          <a:p>
            <a:r>
              <a:rPr lang="es-ES" sz="1800" dirty="0"/>
              <a:t>corregido1.show()</a:t>
            </a:r>
          </a:p>
        </p:txBody>
      </p:sp>
    </p:spTree>
    <p:extLst>
      <p:ext uri="{BB962C8B-B14F-4D97-AF65-F5344CB8AC3E}">
        <p14:creationId xmlns:p14="http://schemas.microsoft.com/office/powerpoint/2010/main" val="321675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" y="63500"/>
            <a:ext cx="9753600" cy="609562"/>
          </a:xfrm>
        </p:spPr>
        <p:txBody>
          <a:bodyPr/>
          <a:lstStyle/>
          <a:p>
            <a:r>
              <a:rPr lang="es-ES" dirty="0"/>
              <a:t>ALMACENAR DATAFRAME.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0" y="596900"/>
            <a:ext cx="5022850" cy="7616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CuadroTexto 33">
            <a:extLst>
              <a:ext uri="{FF2B5EF4-FFF2-40B4-BE49-F238E27FC236}">
                <a16:creationId xmlns:a16="http://schemas.microsoft.com/office/drawing/2014/main" id="{3AE394F3-F426-3499-FC2F-C3FA140591A6}"/>
              </a:ext>
            </a:extLst>
          </p:cNvPr>
          <p:cNvSpPr txBox="1"/>
          <p:nvPr/>
        </p:nvSpPr>
        <p:spPr>
          <a:xfrm>
            <a:off x="296913" y="749300"/>
            <a:ext cx="10450012" cy="31842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Spark SQL admite gran variedad de formatos para almacenar</a:t>
            </a:r>
          </a:p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200" u="sng" dirty="0" err="1">
                <a:latin typeface="Arial" panose="020B0604020202020204" pitchFamily="34" charset="0"/>
                <a:cs typeface="Arial" panose="020B0604020202020204" pitchFamily="34" charset="0"/>
              </a:rPr>
              <a:t>DataFrameWriter</a:t>
            </a:r>
            <a:r>
              <a:rPr lang="es-ES" sz="2200" u="sng" dirty="0">
                <a:latin typeface="Arial" panose="020B0604020202020204" pitchFamily="34" charset="0"/>
                <a:cs typeface="Arial" panose="020B0604020202020204" pitchFamily="34" charset="0"/>
              </a:rPr>
              <a:t> (forma general):</a:t>
            </a:r>
          </a:p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s-ES" sz="2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dataframe.write.format</a:t>
            </a:r>
            <a:r>
              <a:rPr lang="es-E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ES" sz="2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args</a:t>
            </a:r>
            <a:r>
              <a:rPr lang="es-E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).mode(</a:t>
            </a:r>
            <a:r>
              <a:rPr lang="es-ES" sz="2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save_mode</a:t>
            </a:r>
            <a:r>
              <a:rPr lang="es-E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r>
              <a:rPr lang="es-E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.</a:t>
            </a:r>
            <a:r>
              <a:rPr lang="es-ES" sz="2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</a:t>
            </a:r>
            <a:r>
              <a:rPr lang="es-E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(“</a:t>
            </a:r>
            <a:r>
              <a:rPr lang="es-ES" sz="2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</a:t>
            </a:r>
            <a:r>
              <a:rPr lang="es-E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”, “</a:t>
            </a:r>
            <a:r>
              <a:rPr lang="es-ES" sz="2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r>
              <a:rPr lang="es-E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”).</a:t>
            </a:r>
            <a:r>
              <a:rPr lang="es-ES" sz="2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save</a:t>
            </a:r>
            <a:r>
              <a:rPr lang="es-E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ES" sz="22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r>
              <a:rPr lang="es-E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850465" lvl="1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200" dirty="0" err="1">
                <a:latin typeface="Arial" panose="020B0604020202020204" pitchFamily="34" charset="0"/>
                <a:cs typeface="Arial" panose="020B0604020202020204" pitchFamily="34" charset="0"/>
              </a:rPr>
              <a:t>Save</a:t>
            </a:r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 mode: </a:t>
            </a:r>
            <a:r>
              <a:rPr lang="es-ES" sz="2200" dirty="0" err="1">
                <a:latin typeface="Arial" panose="020B0604020202020204" pitchFamily="34" charset="0"/>
                <a:cs typeface="Arial" panose="020B0604020202020204" pitchFamily="34" charset="0"/>
              </a:rPr>
              <a:t>append</a:t>
            </a:r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s-ES" sz="2200" dirty="0" err="1">
                <a:latin typeface="Arial" panose="020B0604020202020204" pitchFamily="34" charset="0"/>
                <a:cs typeface="Arial" panose="020B0604020202020204" pitchFamily="34" charset="0"/>
              </a:rPr>
              <a:t>overwrite</a:t>
            </a:r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s-ES" sz="2200" dirty="0" err="1">
                <a:latin typeface="Arial" panose="020B0604020202020204" pitchFamily="34" charset="0"/>
                <a:cs typeface="Arial" panose="020B0604020202020204" pitchFamily="34" charset="0"/>
              </a:rPr>
              <a:t>errorIfExists</a:t>
            </a:r>
            <a:r>
              <a:rPr lang="es-ES" sz="2200" dirty="0">
                <a:latin typeface="Arial" panose="020B0604020202020204" pitchFamily="34" charset="0"/>
                <a:cs typeface="Arial" panose="020B0604020202020204" pitchFamily="34" charset="0"/>
              </a:rPr>
              <a:t> / ignore</a:t>
            </a: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36416023-BD3D-E136-9796-570F9B812682}"/>
              </a:ext>
            </a:extLst>
          </p:cNvPr>
          <p:cNvSpPr txBox="1"/>
          <p:nvPr/>
        </p:nvSpPr>
        <p:spPr>
          <a:xfrm>
            <a:off x="266500" y="4314652"/>
            <a:ext cx="10238795" cy="1815244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n-US" b="1" dirty="0">
                <a:latin typeface="Courier New"/>
                <a:cs typeface="Courier New"/>
              </a:rPr>
              <a:t>path = '</a:t>
            </a:r>
            <a:r>
              <a:rPr lang="en-US" b="1" dirty="0" err="1">
                <a:latin typeface="Courier New"/>
                <a:cs typeface="Courier New"/>
              </a:rPr>
              <a:t>dbfs</a:t>
            </a:r>
            <a:r>
              <a:rPr lang="en-US" b="1" dirty="0">
                <a:latin typeface="Courier New"/>
                <a:cs typeface="Courier New"/>
              </a:rPr>
              <a:t>:/</a:t>
            </a:r>
            <a:r>
              <a:rPr lang="en-US" b="1" dirty="0" err="1">
                <a:latin typeface="Courier New"/>
                <a:cs typeface="Courier New"/>
              </a:rPr>
              <a:t>FileStore</a:t>
            </a:r>
            <a:r>
              <a:rPr lang="en-US" b="1" dirty="0">
                <a:latin typeface="Courier New"/>
                <a:cs typeface="Courier New"/>
              </a:rPr>
              <a:t>/</a:t>
            </a:r>
            <a:r>
              <a:rPr lang="en-US" b="1" dirty="0" err="1">
                <a:latin typeface="Courier New"/>
                <a:cs typeface="Courier New"/>
              </a:rPr>
              <a:t>shared_uploads</a:t>
            </a:r>
            <a:r>
              <a:rPr lang="en-US" b="1" dirty="0">
                <a:latin typeface="Courier New"/>
                <a:cs typeface="Courier New"/>
              </a:rPr>
              <a:t>/SUSTITUIR_USUARIO/sales'</a:t>
            </a:r>
          </a:p>
          <a:p>
            <a:pPr marL="107322">
              <a:spcBef>
                <a:spcPts val="195"/>
              </a:spcBef>
            </a:pPr>
            <a:r>
              <a:rPr lang="en-US" b="1" dirty="0">
                <a:latin typeface="Courier New"/>
                <a:cs typeface="Courier New"/>
              </a:rPr>
              <a:t>(</a:t>
            </a:r>
            <a:r>
              <a:rPr lang="en-US" b="1" dirty="0" err="1">
                <a:latin typeface="Courier New"/>
                <a:cs typeface="Courier New"/>
              </a:rPr>
              <a:t>sales_df.write</a:t>
            </a:r>
            <a:endParaRPr lang="en-US" b="1" dirty="0">
              <a:latin typeface="Courier New"/>
              <a:cs typeface="Courier New"/>
            </a:endParaRPr>
          </a:p>
          <a:p>
            <a:pPr marL="107322">
              <a:spcBef>
                <a:spcPts val="195"/>
              </a:spcBef>
            </a:pPr>
            <a:r>
              <a:rPr lang="en-US" b="1" dirty="0">
                <a:latin typeface="Courier New"/>
                <a:cs typeface="Courier New"/>
              </a:rPr>
              <a:t>       	.format("parquet")</a:t>
            </a:r>
          </a:p>
          <a:p>
            <a:pPr marL="107322">
              <a:spcBef>
                <a:spcPts val="195"/>
              </a:spcBef>
            </a:pPr>
            <a:r>
              <a:rPr lang="en-US" b="1" dirty="0">
                <a:latin typeface="Courier New"/>
                <a:cs typeface="Courier New"/>
              </a:rPr>
              <a:t>            	.mode("overwrite")</a:t>
            </a:r>
          </a:p>
          <a:p>
            <a:pPr marL="107322">
              <a:spcBef>
                <a:spcPts val="195"/>
              </a:spcBef>
            </a:pPr>
            <a:r>
              <a:rPr lang="en-US" b="1" dirty="0">
                <a:latin typeface="Courier New"/>
                <a:cs typeface="Courier New"/>
              </a:rPr>
              <a:t>            	.option("compression", "snappy")</a:t>
            </a:r>
          </a:p>
          <a:p>
            <a:pPr marL="107322">
              <a:spcBef>
                <a:spcPts val="195"/>
              </a:spcBef>
            </a:pPr>
            <a:r>
              <a:rPr lang="en-US" b="1" dirty="0">
                <a:latin typeface="Courier New"/>
                <a:cs typeface="Courier New"/>
              </a:rPr>
              <a:t>            	.save(path))</a:t>
            </a:r>
          </a:p>
        </p:txBody>
      </p:sp>
      <p:cxnSp>
        <p:nvCxnSpPr>
          <p:cNvPr id="15" name="10 Conector recto de flecha">
            <a:extLst>
              <a:ext uri="{FF2B5EF4-FFF2-40B4-BE49-F238E27FC236}">
                <a16:creationId xmlns:a16="http://schemas.microsoft.com/office/drawing/2014/main" id="{EA9A1A0B-4CE4-FA6C-3A6E-0880F0CAF052}"/>
              </a:ext>
            </a:extLst>
          </p:cNvPr>
          <p:cNvCxnSpPr>
            <a:cxnSpLocks/>
          </p:cNvCxnSpPr>
          <p:nvPr/>
        </p:nvCxnSpPr>
        <p:spPr>
          <a:xfrm flipV="1">
            <a:off x="3943684" y="1735760"/>
            <a:ext cx="3517566" cy="53348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bject 25">
            <a:extLst>
              <a:ext uri="{FF2B5EF4-FFF2-40B4-BE49-F238E27FC236}">
                <a16:creationId xmlns:a16="http://schemas.microsoft.com/office/drawing/2014/main" id="{809B13D2-B7D2-646F-E2B5-4B3624418233}"/>
              </a:ext>
            </a:extLst>
          </p:cNvPr>
          <p:cNvSpPr txBox="1"/>
          <p:nvPr/>
        </p:nvSpPr>
        <p:spPr>
          <a:xfrm>
            <a:off x="7636254" y="1400848"/>
            <a:ext cx="2021266" cy="669824"/>
          </a:xfrm>
          <a:prstGeom prst="rect">
            <a:avLst/>
          </a:prstGeom>
          <a:solidFill>
            <a:srgbClr val="92D050">
              <a:alpha val="56000"/>
            </a:srgbClr>
          </a:solidFill>
        </p:spPr>
        <p:txBody>
          <a:bodyPr vert="horz" wrap="square" lIns="0" tIns="15011" rIns="0" bIns="0" rtlCol="0">
            <a:spAutoFit/>
          </a:bodyPr>
          <a:lstStyle/>
          <a:p>
            <a:pPr marL="15010" algn="ctr">
              <a:spcBef>
                <a:spcPts val="118"/>
              </a:spcBef>
            </a:pPr>
            <a:r>
              <a:rPr lang="es-ES" sz="2127" dirty="0">
                <a:latin typeface="Arial MT"/>
                <a:cs typeface="Arial MT"/>
              </a:rPr>
              <a:t>Formato almacenamiento</a:t>
            </a:r>
            <a:endParaRPr sz="2127" dirty="0">
              <a:latin typeface="Arial MT"/>
              <a:cs typeface="Arial MT"/>
            </a:endParaRPr>
          </a:p>
        </p:txBody>
      </p:sp>
      <p:sp>
        <p:nvSpPr>
          <p:cNvPr id="3" name="object 6">
            <a:extLst>
              <a:ext uri="{FF2B5EF4-FFF2-40B4-BE49-F238E27FC236}">
                <a16:creationId xmlns:a16="http://schemas.microsoft.com/office/drawing/2014/main" id="{DFC2D4CD-EA1E-9849-69D5-01843E427121}"/>
              </a:ext>
            </a:extLst>
          </p:cNvPr>
          <p:cNvSpPr txBox="1"/>
          <p:nvPr/>
        </p:nvSpPr>
        <p:spPr>
          <a:xfrm>
            <a:off x="251920" y="6510978"/>
            <a:ext cx="10238795" cy="604656"/>
          </a:xfrm>
          <a:prstGeom prst="rect">
            <a:avLst/>
          </a:prstGeom>
          <a:solidFill>
            <a:srgbClr val="D9D9D9"/>
          </a:solidFill>
          <a:ln w="12953">
            <a:solidFill>
              <a:srgbClr val="000000"/>
            </a:solidFill>
          </a:ln>
        </p:spPr>
        <p:txBody>
          <a:bodyPr vert="horz" wrap="square" lIns="0" tIns="24768" rIns="0" bIns="0" rtlCol="0">
            <a:spAutoFit/>
          </a:bodyPr>
          <a:lstStyle/>
          <a:p>
            <a:pPr marL="107322">
              <a:spcBef>
                <a:spcPts val="195"/>
              </a:spcBef>
            </a:pPr>
            <a:r>
              <a:rPr lang="es-ES" b="1" dirty="0">
                <a:latin typeface="Courier New"/>
                <a:cs typeface="Courier New"/>
              </a:rPr>
              <a:t># observamos cómo almacena</a:t>
            </a:r>
          </a:p>
          <a:p>
            <a:pPr marL="107322">
              <a:spcBef>
                <a:spcPts val="195"/>
              </a:spcBef>
            </a:pPr>
            <a:r>
              <a:rPr lang="es-ES" b="1" dirty="0">
                <a:latin typeface="Courier New"/>
                <a:cs typeface="Courier New"/>
              </a:rPr>
              <a:t>%</a:t>
            </a:r>
            <a:r>
              <a:rPr lang="es-ES" b="1" dirty="0" err="1">
                <a:latin typeface="Courier New"/>
                <a:cs typeface="Courier New"/>
              </a:rPr>
              <a:t>fs</a:t>
            </a:r>
            <a:r>
              <a:rPr lang="es-ES" b="1" dirty="0">
                <a:latin typeface="Courier New"/>
                <a:cs typeface="Courier New"/>
              </a:rPr>
              <a:t> </a:t>
            </a:r>
            <a:r>
              <a:rPr lang="es-ES" b="1" dirty="0" err="1">
                <a:latin typeface="Courier New"/>
                <a:cs typeface="Courier New"/>
              </a:rPr>
              <a:t>ls</a:t>
            </a:r>
            <a:r>
              <a:rPr lang="es-ES" b="1" dirty="0">
                <a:latin typeface="Courier New"/>
                <a:cs typeface="Courier New"/>
              </a:rPr>
              <a:t> '</a:t>
            </a:r>
            <a:r>
              <a:rPr lang="es-ES" b="1" dirty="0" err="1">
                <a:latin typeface="Courier New"/>
                <a:cs typeface="Courier New"/>
              </a:rPr>
              <a:t>dbfs</a:t>
            </a:r>
            <a:r>
              <a:rPr lang="es-ES" b="1" dirty="0">
                <a:latin typeface="Courier New"/>
                <a:cs typeface="Courier New"/>
              </a:rPr>
              <a:t>:/</a:t>
            </a:r>
            <a:r>
              <a:rPr lang="es-ES" b="1" dirty="0" err="1">
                <a:latin typeface="Courier New"/>
                <a:cs typeface="Courier New"/>
              </a:rPr>
              <a:t>FileStore</a:t>
            </a:r>
            <a:r>
              <a:rPr lang="es-ES" b="1" dirty="0">
                <a:latin typeface="Courier New"/>
                <a:cs typeface="Courier New"/>
              </a:rPr>
              <a:t>/</a:t>
            </a:r>
            <a:r>
              <a:rPr lang="es-ES" b="1" dirty="0" err="1">
                <a:latin typeface="Courier New"/>
                <a:cs typeface="Courier New"/>
              </a:rPr>
              <a:t>shared_uploads</a:t>
            </a:r>
            <a:r>
              <a:rPr lang="es-ES" b="1" dirty="0">
                <a:latin typeface="Courier New"/>
                <a:cs typeface="Courier New"/>
              </a:rPr>
              <a:t>/SUSTITUIR_USUARIO/sales'</a:t>
            </a:r>
            <a:endParaRPr lang="en-US" b="1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3896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761BA-7DAA-D743-B0CF-9BE898D42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351" y="63500"/>
            <a:ext cx="10707131" cy="609562"/>
          </a:xfrm>
        </p:spPr>
        <p:txBody>
          <a:bodyPr/>
          <a:lstStyle/>
          <a:p>
            <a:pPr algn="l"/>
            <a:r>
              <a:rPr lang="es-ES" dirty="0"/>
              <a:t>EJERCICIO: archivo Sales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2A84238-CC4C-B04E-A212-367A4A063146}"/>
              </a:ext>
            </a:extLst>
          </p:cNvPr>
          <p:cNvSpPr txBox="1">
            <a:spLocks/>
          </p:cNvSpPr>
          <p:nvPr/>
        </p:nvSpPr>
        <p:spPr>
          <a:xfrm>
            <a:off x="10280650" y="7089775"/>
            <a:ext cx="420131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FD42C2-681F-46B0-A2BD-72905F73C82B}" type="slidenum">
              <a:rPr kumimoji="0" lang="en-US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B58D850-17FE-6E46-8B8E-86D5DC09C850}"/>
              </a:ext>
            </a:extLst>
          </p:cNvPr>
          <p:cNvSpPr/>
          <p:nvPr/>
        </p:nvSpPr>
        <p:spPr>
          <a:xfrm>
            <a:off x="2127250" y="-317500"/>
            <a:ext cx="914400" cy="914400"/>
          </a:xfrm>
          <a:prstGeom prst="rect">
            <a:avLst/>
          </a:prstGeom>
        </p:spPr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1" i="0" u="none" strike="noStrike" kern="1200" cap="none" spc="105" normalizeH="0" baseline="0" noProof="0" dirty="0" err="1">
              <a:ln>
                <a:noFill/>
              </a:ln>
              <a:solidFill>
                <a:srgbClr val="0F4890"/>
              </a:solidFill>
              <a:effectLst/>
              <a:uLnTx/>
              <a:uFillTx/>
              <a:latin typeface="Montserrat" pitchFamily="2" charset="77"/>
              <a:ea typeface="+mn-ea"/>
              <a:cs typeface="Poppins" pitchFamily="2" charset="77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1E6DE9F-A90A-379C-67A1-0394A43ABD1E}"/>
              </a:ext>
            </a:extLst>
          </p:cNvPr>
          <p:cNvSpPr/>
          <p:nvPr/>
        </p:nvSpPr>
        <p:spPr>
          <a:xfrm>
            <a:off x="-1" y="596900"/>
            <a:ext cx="4565651" cy="1246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CuadroTexto 33">
            <a:extLst>
              <a:ext uri="{FF2B5EF4-FFF2-40B4-BE49-F238E27FC236}">
                <a16:creationId xmlns:a16="http://schemas.microsoft.com/office/drawing/2014/main" id="{E9EA52DB-F7F5-9078-9B5B-86305DF0F18E}"/>
              </a:ext>
            </a:extLst>
          </p:cNvPr>
          <p:cNvSpPr txBox="1"/>
          <p:nvPr/>
        </p:nvSpPr>
        <p:spPr>
          <a:xfrm>
            <a:off x="73233" y="1238440"/>
            <a:ext cx="10450012" cy="60369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Partir del Dataframe “Sales” original (desde cero)</a:t>
            </a:r>
          </a:p>
          <a:p>
            <a:pPr marL="393265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Simulación ETL sencilla.</a:t>
            </a:r>
            <a:endParaRPr lang="es-E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50465" lvl="1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Crear columna descuento fijo (idea: si expresamos el </a:t>
            </a:r>
            <a:r>
              <a:rPr lang="es-E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descuento</a:t>
            </a: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 como proporción, lo podemos utilizar directamente para calcular el precio, multiplicando)</a:t>
            </a:r>
          </a:p>
          <a:p>
            <a:pPr marL="472210" lvl="1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	Precio: 200 </a:t>
            </a: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s-ES" sz="2000" b="1" u="sng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descuento 25%  1 – 0,25 = </a:t>
            </a:r>
            <a:r>
              <a:rPr lang="es-ES" sz="2000" b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0,75 </a:t>
            </a: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precio final = </a:t>
            </a:r>
            <a:r>
              <a:rPr lang="es-E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0,75</a:t>
            </a: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* precio</a:t>
            </a:r>
            <a:endParaRPr lang="es-E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50465" lvl="1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Crear columna precio total (precio * unidades * descuento). Eliminar después columna precio unitario y descuento</a:t>
            </a:r>
          </a:p>
          <a:p>
            <a:pPr marL="850465" lvl="1" indent="-378255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buFont typeface="Wingdings"/>
              <a:buChar char=""/>
              <a:tabLst>
                <a:tab pos="392515" algn="l"/>
                <a:tab pos="393265" algn="l"/>
              </a:tabLst>
            </a:pP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Pasar el campo Región a MAYÚSCULAS. Cambiar el nombre del campo a “</a:t>
            </a:r>
            <a:r>
              <a:rPr lang="es-E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Logist_Area</a:t>
            </a:r>
            <a:r>
              <a:rPr lang="es-ES" sz="2000" b="1" dirty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pPr marL="15010" algn="just">
              <a:lnSpc>
                <a:spcPct val="150000"/>
              </a:lnSpc>
              <a:spcBef>
                <a:spcPts val="1241"/>
              </a:spcBef>
              <a:buClr>
                <a:srgbClr val="89B833"/>
              </a:buClr>
              <a:buSzPct val="60416"/>
              <a:tabLst>
                <a:tab pos="392515" algn="l"/>
                <a:tab pos="393265" algn="l"/>
              </a:tabLst>
            </a:pPr>
            <a:endParaRPr lang="es-ES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31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D0143D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spAutoFit/>
      </a:bodyPr>
      <a:lstStyle>
        <a:defPPr algn="l">
          <a:defRPr sz="2400" b="1" spc="105" dirty="0" err="1">
            <a:solidFill>
              <a:srgbClr val="0F4890"/>
            </a:solidFill>
            <a:latin typeface="Montserrat" pitchFamily="2" charset="77"/>
            <a:cs typeface="Poppins" pitchFamily="2" charset="77"/>
          </a:defRPr>
        </a:defPPr>
      </a:lstStyle>
    </a:spDef>
    <a:txDef>
      <a:spPr/>
      <a:bodyPr vert="horz" wrap="square" lIns="0" tIns="12700" rIns="0" bIns="0" rtlCol="0">
        <a:spAutoFit/>
      </a:bodyPr>
      <a:lstStyle>
        <a:defPPr marL="12700" algn="l">
          <a:lnSpc>
            <a:spcPct val="100000"/>
          </a:lnSpc>
          <a:spcBef>
            <a:spcPts val="100"/>
          </a:spcBef>
          <a:defRPr sz="1000" b="1" spc="35" dirty="0">
            <a:solidFill>
              <a:srgbClr val="D0143D"/>
            </a:solidFill>
            <a:latin typeface="Montserrat" pitchFamily="2" charset="77"/>
            <a:cs typeface="Tahom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D0143D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spAutoFit/>
      </a:bodyPr>
      <a:lstStyle>
        <a:defPPr algn="l">
          <a:defRPr sz="2400" b="1" spc="105" dirty="0" err="1">
            <a:solidFill>
              <a:srgbClr val="0F4890"/>
            </a:solidFill>
            <a:latin typeface="Montserrat" pitchFamily="2" charset="77"/>
            <a:cs typeface="Poppins" pitchFamily="2" charset="77"/>
          </a:defRPr>
        </a:defPPr>
      </a:lstStyle>
    </a:spDef>
    <a:txDef>
      <a:spPr/>
      <a:bodyPr vert="horz" wrap="square" lIns="0" tIns="12700" rIns="0" bIns="0" rtlCol="0">
        <a:spAutoFit/>
      </a:bodyPr>
      <a:lstStyle>
        <a:defPPr marL="12700" algn="l">
          <a:lnSpc>
            <a:spcPct val="100000"/>
          </a:lnSpc>
          <a:spcBef>
            <a:spcPts val="100"/>
          </a:spcBef>
          <a:defRPr sz="1000" b="1" spc="35" dirty="0">
            <a:solidFill>
              <a:srgbClr val="D0143D"/>
            </a:solidFill>
            <a:latin typeface="Montserrat" pitchFamily="2" charset="77"/>
            <a:cs typeface="Tahoma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48F8B34F038034C9212CF433E252545" ma:contentTypeVersion="12" ma:contentTypeDescription="Crear nuevo documento." ma:contentTypeScope="" ma:versionID="1c746c45d690e52c4b842afb8cbf6b2a">
  <xsd:schema xmlns:xsd="http://www.w3.org/2001/XMLSchema" xmlns:xs="http://www.w3.org/2001/XMLSchema" xmlns:p="http://schemas.microsoft.com/office/2006/metadata/properties" xmlns:ns2="c9cba1bf-ad18-487f-b0a8-cc7dc3f65a2e" xmlns:ns3="e9eeedc1-a23b-4b23-a6e8-1216aa6fc5b0" targetNamespace="http://schemas.microsoft.com/office/2006/metadata/properties" ma:root="true" ma:fieldsID="bd8405f551615241ceb3701f9350c617" ns2:_="" ns3:_="">
    <xsd:import namespace="c9cba1bf-ad18-487f-b0a8-cc7dc3f65a2e"/>
    <xsd:import namespace="e9eeedc1-a23b-4b23-a6e8-1216aa6fc5b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cba1bf-ad18-487f-b0a8-cc7dc3f65a2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Etiquetas de imagen" ma:readOnly="false" ma:fieldId="{5cf76f15-5ced-4ddc-b409-7134ff3c332f}" ma:taxonomyMulti="true" ma:sspId="0a386ecc-29c3-439c-824f-776d15e9101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eeedc1-a23b-4b23-a6e8-1216aa6fc5b0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d3a4a2b6-3456-46eb-b464-0d3e1a29a182}" ma:internalName="TaxCatchAll" ma:showField="CatchAllData" ma:web="e9eeedc1-a23b-4b23-a6e8-1216aa6fc5b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9eeedc1-a23b-4b23-a6e8-1216aa6fc5b0" xsi:nil="true"/>
    <lcf76f155ced4ddcb4097134ff3c332f xmlns="c9cba1bf-ad18-487f-b0a8-cc7dc3f65a2e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1BA582B-D73A-42E8-B406-C203226B1F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cba1bf-ad18-487f-b0a8-cc7dc3f65a2e"/>
    <ds:schemaRef ds:uri="e9eeedc1-a23b-4b23-a6e8-1216aa6fc5b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6C93B92-B136-4793-B69C-D5A6148E87E7}">
  <ds:schemaRefs>
    <ds:schemaRef ds:uri="http://schemas.microsoft.com/office/2006/metadata/properties"/>
    <ds:schemaRef ds:uri="http://schemas.microsoft.com/office/infopath/2007/PartnerControls"/>
    <ds:schemaRef ds:uri="e9eeedc1-a23b-4b23-a6e8-1216aa6fc5b0"/>
    <ds:schemaRef ds:uri="c9cba1bf-ad18-487f-b0a8-cc7dc3f65a2e"/>
  </ds:schemaRefs>
</ds:datastoreItem>
</file>

<file path=customXml/itemProps3.xml><?xml version="1.0" encoding="utf-8"?>
<ds:datastoreItem xmlns:ds="http://schemas.openxmlformats.org/officeDocument/2006/customXml" ds:itemID="{52EA212D-EF07-4D97-8C69-A5A01DB7044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10527</TotalTime>
  <Words>1686</Words>
  <Application>Microsoft Office PowerPoint</Application>
  <PresentationFormat>Personalizado</PresentationFormat>
  <Paragraphs>162</Paragraphs>
  <Slides>23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23</vt:i4>
      </vt:variant>
    </vt:vector>
  </HeadingPairs>
  <TitlesOfParts>
    <vt:vector size="34" baseType="lpstr">
      <vt:lpstr>Arial</vt:lpstr>
      <vt:lpstr>Arial MT</vt:lpstr>
      <vt:lpstr>Arial-ItalicMT</vt:lpstr>
      <vt:lpstr>ArialMT</vt:lpstr>
      <vt:lpstr>Calibri</vt:lpstr>
      <vt:lpstr>Courier New</vt:lpstr>
      <vt:lpstr>Helvetica Neue</vt:lpstr>
      <vt:lpstr>Montserrat</vt:lpstr>
      <vt:lpstr>Wingdings</vt:lpstr>
      <vt:lpstr>Office Theme</vt:lpstr>
      <vt:lpstr>1_Office Theme</vt:lpstr>
      <vt:lpstr>Presentación de PowerPoint</vt:lpstr>
      <vt:lpstr>Presentación de PowerPoint</vt:lpstr>
      <vt:lpstr>Presentación de PowerPoint</vt:lpstr>
      <vt:lpstr>AÑADIR Y RENOMBRAR COLUMNA: WITHCOLUMN</vt:lpstr>
      <vt:lpstr>BORRAR COLUMNA(S): DROP</vt:lpstr>
      <vt:lpstr>ELIMINAR FILAS CON NULOS: dropna()</vt:lpstr>
      <vt:lpstr>OTROS: cambiar tipo &lt;cast()&gt;; tratamiento de cadenas</vt:lpstr>
      <vt:lpstr>ALMACENAR DATAFRAME.</vt:lpstr>
      <vt:lpstr>EJERCICIO: archivo Sales</vt:lpstr>
      <vt:lpstr>Presentación de PowerPoint</vt:lpstr>
      <vt:lpstr>Introducción</vt:lpstr>
      <vt:lpstr>“Sales”, ejemplos de agregación: count(); countDistinct()</vt:lpstr>
      <vt:lpstr>“Sales”, ejemplos de agregación: sum(); avg(); stddev()</vt:lpstr>
      <vt:lpstr>“Sales”, ejemplos de agregación: max(); min()</vt:lpstr>
      <vt:lpstr>EJERCICIOS AGREGACIÓN: Sales</vt:lpstr>
      <vt:lpstr>Presentación de PowerPoint</vt:lpstr>
      <vt:lpstr>Aplicación PySpark: funcionamiento</vt:lpstr>
      <vt:lpstr>Presentación de PowerPoint</vt:lpstr>
      <vt:lpstr>Spark funcionamiento interno</vt:lpstr>
      <vt:lpstr>Gestores de recursos</vt:lpstr>
      <vt:lpstr>SPARK: reparto de tareas (Task)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Acelera_pyme_manual</dc:title>
  <dc:creator>Eduardo R</dc:creator>
  <cp:lastModifiedBy>Eduardo R</cp:lastModifiedBy>
  <cp:revision>79</cp:revision>
  <dcterms:created xsi:type="dcterms:W3CDTF">2021-05-28T10:18:10Z</dcterms:created>
  <dcterms:modified xsi:type="dcterms:W3CDTF">2023-01-13T03:45:05Z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2021-05-28T00:00:00Z</vt:filetime>
  </property>
  <property fmtid="{D5CDD505-2E9C-101B-9397-08002B2CF9AE}" pid="3" name="Creator">
    <vt:lpwstr>Adobe Illustrator 25.2 (Macintosh)</vt:lpwstr>
  </property>
  <property fmtid="{D5CDD505-2E9C-101B-9397-08002B2CF9AE}" pid="4" name="LastSaved">
    <vt:filetime>2021-05-28T00:00:00Z</vt:filetime>
  </property>
  <property fmtid="{D5CDD505-2E9C-101B-9397-08002B2CF9AE}" pid="5" name="ContentTypeId">
    <vt:lpwstr>0x010100A48F8B34F038034C9212CF433E252545</vt:lpwstr>
  </property>
  <property fmtid="{D5CDD505-2E9C-101B-9397-08002B2CF9AE}" pid="6" name="MediaServiceImageTags">
    <vt:lpwstr/>
  </property>
</Properties>
</file>